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7"/>
  </p:notesMasterIdLst>
  <p:handoutMasterIdLst>
    <p:handoutMasterId r:id="rId38"/>
  </p:handoutMasterIdLst>
  <p:sldIdLst>
    <p:sldId id="350" r:id="rId2"/>
    <p:sldId id="351" r:id="rId3"/>
    <p:sldId id="352" r:id="rId4"/>
    <p:sldId id="353" r:id="rId5"/>
    <p:sldId id="349" r:id="rId6"/>
    <p:sldId id="354" r:id="rId7"/>
    <p:sldId id="306" r:id="rId8"/>
    <p:sldId id="307" r:id="rId9"/>
    <p:sldId id="309" r:id="rId10"/>
    <p:sldId id="310" r:id="rId11"/>
    <p:sldId id="311" r:id="rId12"/>
    <p:sldId id="312" r:id="rId13"/>
    <p:sldId id="314" r:id="rId14"/>
    <p:sldId id="316" r:id="rId15"/>
    <p:sldId id="322" r:id="rId16"/>
    <p:sldId id="355" r:id="rId17"/>
    <p:sldId id="323" r:id="rId18"/>
    <p:sldId id="324" r:id="rId19"/>
    <p:sldId id="325" r:id="rId20"/>
    <p:sldId id="328" r:id="rId21"/>
    <p:sldId id="356" r:id="rId22"/>
    <p:sldId id="331" r:id="rId23"/>
    <p:sldId id="357" r:id="rId24"/>
    <p:sldId id="334" r:id="rId25"/>
    <p:sldId id="358" r:id="rId26"/>
    <p:sldId id="359" r:id="rId27"/>
    <p:sldId id="340" r:id="rId28"/>
    <p:sldId id="341" r:id="rId29"/>
    <p:sldId id="342" r:id="rId30"/>
    <p:sldId id="343" r:id="rId31"/>
    <p:sldId id="344" r:id="rId32"/>
    <p:sldId id="345" r:id="rId33"/>
    <p:sldId id="346" r:id="rId34"/>
    <p:sldId id="290" r:id="rId35"/>
    <p:sldId id="360"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97" autoAdjust="0"/>
    <p:restoredTop sz="94635" autoAdjust="0"/>
  </p:normalViewPr>
  <p:slideViewPr>
    <p:cSldViewPr>
      <p:cViewPr varScale="1">
        <p:scale>
          <a:sx n="84" d="100"/>
          <a:sy n="84" d="100"/>
        </p:scale>
        <p:origin x="-1002" y="-78"/>
      </p:cViewPr>
      <p:guideLst>
        <p:guide orient="horz" pos="2160"/>
        <p:guide pos="2880"/>
      </p:guideLst>
    </p:cSldViewPr>
  </p:slideViewPr>
  <p:outlineViewPr>
    <p:cViewPr>
      <p:scale>
        <a:sx n="33" d="100"/>
        <a:sy n="33" d="100"/>
      </p:scale>
      <p:origin x="90" y="11964"/>
    </p:cViewPr>
  </p:outlineViewPr>
  <p:notesTextViewPr>
    <p:cViewPr>
      <p:scale>
        <a:sx n="100" d="100"/>
        <a:sy n="100" d="100"/>
      </p:scale>
      <p:origin x="0" y="0"/>
    </p:cViewPr>
  </p:notesTextViewPr>
  <p:notesViewPr>
    <p:cSldViewPr>
      <p:cViewPr varScale="1">
        <p:scale>
          <a:sx n="54" d="100"/>
          <a:sy n="54" d="100"/>
        </p:scale>
        <p:origin x="-2928"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4372D6-78DB-4D07-A67D-DB0B19C9E609}" type="datetimeFigureOut">
              <a:rPr lang="zh-CN" altLang="en-US" smtClean="0"/>
              <a:pPr/>
              <a:t>2015/11/10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09B3C1-3AB3-4854-A2B8-9F7416C9C2DC}" type="slidenum">
              <a:rPr lang="zh-CN" altLang="en-US" smtClean="0"/>
              <a:pPr/>
              <a:t>‹#›</a:t>
            </a:fld>
            <a:endParaRPr lang="zh-CN" altLang="en-US"/>
          </a:p>
        </p:txBody>
      </p:sp>
    </p:spTree>
    <p:extLst>
      <p:ext uri="{BB962C8B-B14F-4D97-AF65-F5344CB8AC3E}">
        <p14:creationId xmlns="" xmlns:p14="http://schemas.microsoft.com/office/powerpoint/2010/main" val="2708378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D2CBDB-50A1-F142-840E-699D67D2029B}" type="datetimeFigureOut">
              <a:rPr kumimoji="1" lang="zh-CN" altLang="en-US" smtClean="0"/>
              <a:pPr/>
              <a:t>2015/11/10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GB" smtClean="0"/>
              <a:t>单击此处编辑母版文本样式</a:t>
            </a:r>
          </a:p>
          <a:p>
            <a:pPr lvl="1"/>
            <a:r>
              <a:rPr kumimoji="1" lang="zh-CN" altLang="en-GB" smtClean="0"/>
              <a:t>二级</a:t>
            </a:r>
          </a:p>
          <a:p>
            <a:pPr lvl="2"/>
            <a:r>
              <a:rPr kumimoji="1" lang="zh-CN" altLang="en-GB" smtClean="0"/>
              <a:t>三级</a:t>
            </a:r>
          </a:p>
          <a:p>
            <a:pPr lvl="3"/>
            <a:r>
              <a:rPr kumimoji="1" lang="zh-CN" altLang="en-GB" smtClean="0"/>
              <a:t>四级</a:t>
            </a:r>
          </a:p>
          <a:p>
            <a:pPr lvl="4"/>
            <a:r>
              <a:rPr kumimoji="1" lang="zh-CN" altLang="en-GB"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6AD95E-7B0A-234C-BCD9-02A01385CCB2}" type="slidenum">
              <a:rPr kumimoji="1" lang="zh-CN" altLang="en-US" smtClean="0"/>
              <a:pPr/>
              <a:t>‹#›</a:t>
            </a:fld>
            <a:endParaRPr kumimoji="1" lang="zh-CN" altLang="en-US"/>
          </a:p>
        </p:txBody>
      </p:sp>
    </p:spTree>
    <p:extLst>
      <p:ext uri="{BB962C8B-B14F-4D97-AF65-F5344CB8AC3E}">
        <p14:creationId xmlns="" xmlns:p14="http://schemas.microsoft.com/office/powerpoint/2010/main" val="318512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headEnd/>
            <a:tailEnd/>
          </a:ln>
        </p:spPr>
        <p:txBody>
          <a:bodyPr/>
          <a:lstStyle/>
          <a:p>
            <a:fld id="{7838D9B0-4877-40ED-943E-F14120F97AA2}" type="slidenum">
              <a:rPr lang="zh-CN" altLang="en-US">
                <a:solidFill>
                  <a:srgbClr val="000000"/>
                </a:solidFill>
              </a:rPr>
              <a:pPr/>
              <a:t>4</a:t>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3124200" y="6356986"/>
            <a:ext cx="2895600"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dirty="0"/>
          </a:p>
        </p:txBody>
      </p:sp>
      <p:sp>
        <p:nvSpPr>
          <p:cNvPr id="6" name="灯片编号占位符 5"/>
          <p:cNvSpPr>
            <a:spLocks noGrp="1"/>
          </p:cNvSpPr>
          <p:nvPr>
            <p:ph type="sldNum" sz="quarter" idx="12"/>
          </p:nvPr>
        </p:nvSpPr>
        <p:spPr>
          <a:xfrm>
            <a:off x="6875463" y="6366510"/>
            <a:ext cx="2133600" cy="365760"/>
          </a:xfrm>
        </p:spPr>
        <p:txBody>
          <a:bodyPr/>
          <a:lstStyle>
            <a:lvl1pPr>
              <a:defRPr>
                <a:solidFill>
                  <a:srgbClr val="000000"/>
                </a:solidFill>
              </a:defRPr>
            </a:lvl1pPr>
          </a:lstStyle>
          <a:p>
            <a:fld id="{0BEF2BCA-25E3-42DF-AD48-67CB3D87AD80}" type="slidenum">
              <a:rPr lang="zh-CN" altLang="en-US"/>
              <a:pPr/>
              <a:t>‹#›</a:t>
            </a:fld>
            <a:endParaRPr lang="zh-CN" altLang="en-US"/>
          </a:p>
        </p:txBody>
      </p:sp>
      <p:pic>
        <p:nvPicPr>
          <p:cNvPr id="14" name="图片 13" descr="21161363852705.jpg"/>
          <p:cNvPicPr>
            <a:picLocks noChangeAspect="1"/>
          </p:cNvPicPr>
          <p:nvPr userDrawn="1"/>
        </p:nvPicPr>
        <p:blipFill>
          <a:blip r:embed="rId2"/>
          <a:stretch>
            <a:fillRect/>
          </a:stretch>
        </p:blipFill>
        <p:spPr>
          <a:xfrm>
            <a:off x="-2480" y="5377245"/>
            <a:ext cx="857224" cy="1508139"/>
          </a:xfrm>
          <a:prstGeom prst="rect">
            <a:avLst/>
          </a:prstGeom>
        </p:spPr>
      </p:pic>
      <p:grpSp>
        <p:nvGrpSpPr>
          <p:cNvPr id="15" name="组合 3"/>
          <p:cNvGrpSpPr>
            <a:grpSpLocks/>
          </p:cNvGrpSpPr>
          <p:nvPr userDrawn="1"/>
        </p:nvGrpSpPr>
        <p:grpSpPr bwMode="auto">
          <a:xfrm>
            <a:off x="0" y="704056"/>
            <a:ext cx="9144000" cy="420688"/>
            <a:chOff x="0" y="133158"/>
            <a:chExt cx="9144000" cy="420086"/>
          </a:xfrm>
        </p:grpSpPr>
        <p:cxnSp>
          <p:nvCxnSpPr>
            <p:cNvPr id="16"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9513" y="5416421"/>
            <a:ext cx="461963" cy="1289686"/>
          </a:xfrm>
          <a:prstGeom prst="rect">
            <a:avLst/>
          </a:prstGeom>
          <a:noFill/>
          <a:ln>
            <a:noFill/>
          </a:ln>
          <a:effectLst>
            <a:reflection blurRad="6350" stA="50000" endA="300" endPos="55000" dist="38100" dir="5400000" sy="-100000" algn="bl" rotWithShape="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6" descr="21161363852705.jpg"/>
          <p:cNvPicPr>
            <a:picLocks noChangeAspect="1"/>
          </p:cNvPicPr>
          <p:nvPr userDrawn="1"/>
        </p:nvPicPr>
        <p:blipFill>
          <a:blip r:embed="rId3"/>
          <a:stretch>
            <a:fillRect/>
          </a:stretch>
        </p:blipFill>
        <p:spPr>
          <a:xfrm>
            <a:off x="-2480" y="5377245"/>
            <a:ext cx="857224" cy="1508139"/>
          </a:xfrm>
          <a:prstGeom prst="rect">
            <a:avLst/>
          </a:prstGeom>
        </p:spPr>
      </p:pic>
      <p:grpSp>
        <p:nvGrpSpPr>
          <p:cNvPr id="8" name="组合 3"/>
          <p:cNvGrpSpPr>
            <a:grpSpLocks/>
          </p:cNvGrpSpPr>
          <p:nvPr userDrawn="1"/>
        </p:nvGrpSpPr>
        <p:grpSpPr bwMode="auto">
          <a:xfrm>
            <a:off x="0" y="704056"/>
            <a:ext cx="9144000" cy="420688"/>
            <a:chOff x="0" y="133158"/>
            <a:chExt cx="9144000" cy="420086"/>
          </a:xfrm>
        </p:grpSpPr>
        <p:cxnSp>
          <p:nvCxnSpPr>
            <p:cNvPr id="9"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0"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11"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986"/>
            <a:ext cx="2135188"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fld id="{530820CF-B880-4189-942D-D702A7CBA730}" type="datetimeFigureOut">
              <a:rPr lang="zh-CN" altLang="en-US" smtClean="0"/>
              <a:pPr/>
              <a:t>2015/11/10</a:t>
            </a:fld>
            <a:endParaRPr lang="zh-CN" altLang="en-US"/>
          </a:p>
        </p:txBody>
      </p:sp>
      <p:sp>
        <p:nvSpPr>
          <p:cNvPr id="5" name="页脚占位符 4"/>
          <p:cNvSpPr>
            <a:spLocks noGrp="1"/>
          </p:cNvSpPr>
          <p:nvPr>
            <p:ph type="ftr" sz="quarter" idx="11"/>
          </p:nvPr>
        </p:nvSpPr>
        <p:spPr>
          <a:xfrm>
            <a:off x="3124200" y="6356986"/>
            <a:ext cx="2895600"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endParaRPr lang="zh-CN" altLang="en-US"/>
          </a:p>
        </p:txBody>
      </p:sp>
      <p:sp>
        <p:nvSpPr>
          <p:cNvPr id="6" name="灯片编号占位符 5"/>
          <p:cNvSpPr>
            <a:spLocks noGrp="1"/>
          </p:cNvSpPr>
          <p:nvPr>
            <p:ph type="sldNum" sz="quarter" idx="12"/>
          </p:nvPr>
        </p:nvSpPr>
        <p:spPr>
          <a:xfrm>
            <a:off x="6804025" y="6366510"/>
            <a:ext cx="2133600" cy="365760"/>
          </a:xfrm>
        </p:spPr>
        <p:txBody>
          <a:bodyPr/>
          <a:lstStyle>
            <a:lvl1pPr>
              <a:defRPr>
                <a:solidFill>
                  <a:srgbClr val="000000"/>
                </a:solidFill>
              </a:defRPr>
            </a:lvl1pPr>
          </a:lstStyle>
          <a:p>
            <a:fld id="{0C913308-F349-4B6D-A68A-DD1791B4A57B}" type="slidenum">
              <a:rPr lang="zh-CN" altLang="en-US" smtClean="0"/>
              <a:pPr/>
              <a:t>‹#›</a:t>
            </a:fld>
            <a:endParaRPr lang="zh-CN" altLang="en-US"/>
          </a:p>
        </p:txBody>
      </p:sp>
      <p:pic>
        <p:nvPicPr>
          <p:cNvPr id="7" name="图片 6" descr="21161363852705.jpg"/>
          <p:cNvPicPr>
            <a:picLocks noChangeAspect="1"/>
          </p:cNvPicPr>
          <p:nvPr userDrawn="1"/>
        </p:nvPicPr>
        <p:blipFill>
          <a:blip r:embed="rId2"/>
          <a:stretch>
            <a:fillRect/>
          </a:stretch>
        </p:blipFill>
        <p:spPr>
          <a:xfrm>
            <a:off x="-2480" y="5377245"/>
            <a:ext cx="857224" cy="1508139"/>
          </a:xfrm>
          <a:prstGeom prst="rect">
            <a:avLst/>
          </a:prstGeom>
        </p:spPr>
      </p:pic>
      <p:grpSp>
        <p:nvGrpSpPr>
          <p:cNvPr id="8" name="组合 3"/>
          <p:cNvGrpSpPr>
            <a:grpSpLocks/>
          </p:cNvGrpSpPr>
          <p:nvPr userDrawn="1"/>
        </p:nvGrpSpPr>
        <p:grpSpPr bwMode="auto">
          <a:xfrm>
            <a:off x="0" y="704056"/>
            <a:ext cx="9144000" cy="420688"/>
            <a:chOff x="0" y="133158"/>
            <a:chExt cx="9144000" cy="420086"/>
          </a:xfrm>
        </p:grpSpPr>
        <p:cxnSp>
          <p:nvCxnSpPr>
            <p:cNvPr id="9"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0"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1"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270437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3"/>
          <p:cNvSpPr>
            <a:spLocks noGrp="1"/>
          </p:cNvSpPr>
          <p:nvPr>
            <p:ph type="dt" sz="half" idx="10"/>
          </p:nvPr>
        </p:nvSpPr>
        <p:spPr>
          <a:xfrm>
            <a:off x="457200" y="6356986"/>
            <a:ext cx="2135188"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fld id="{530820CF-B880-4189-942D-D702A7CBA730}" type="datetimeFigureOut">
              <a:rPr lang="zh-CN" altLang="en-US" smtClean="0"/>
              <a:pPr/>
              <a:t>2015/11/10</a:t>
            </a:fld>
            <a:endParaRPr lang="zh-CN" altLang="en-US"/>
          </a:p>
        </p:txBody>
      </p:sp>
      <p:sp>
        <p:nvSpPr>
          <p:cNvPr id="6" name="页脚占位符 4"/>
          <p:cNvSpPr>
            <a:spLocks noGrp="1"/>
          </p:cNvSpPr>
          <p:nvPr>
            <p:ph type="ftr" sz="quarter" idx="11"/>
          </p:nvPr>
        </p:nvSpPr>
        <p:spPr>
          <a:xfrm>
            <a:off x="3124200" y="6356986"/>
            <a:ext cx="2895600"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endParaRPr lang="zh-CN" altLang="en-US"/>
          </a:p>
        </p:txBody>
      </p:sp>
      <p:sp>
        <p:nvSpPr>
          <p:cNvPr id="7" name="灯片编号占位符 5"/>
          <p:cNvSpPr>
            <a:spLocks noGrp="1"/>
          </p:cNvSpPr>
          <p:nvPr>
            <p:ph type="sldNum" sz="quarter" idx="12"/>
          </p:nvPr>
        </p:nvSpPr>
        <p:spPr>
          <a:xfrm>
            <a:off x="6804025" y="6366510"/>
            <a:ext cx="2133600" cy="365760"/>
          </a:xfrm>
        </p:spPr>
        <p:txBody>
          <a:bodyPr/>
          <a:lstStyle>
            <a:lvl1pPr>
              <a:defRPr>
                <a:solidFill>
                  <a:srgbClr val="000000"/>
                </a:solidFill>
              </a:defRPr>
            </a:lvl1pPr>
          </a:lstStyle>
          <a:p>
            <a:fld id="{0C913308-F349-4B6D-A68A-DD1791B4A57B}" type="slidenum">
              <a:rPr lang="zh-CN" altLang="en-US" smtClean="0"/>
              <a:pPr/>
              <a:t>‹#›</a:t>
            </a:fld>
            <a:endParaRPr lang="zh-CN" altLang="en-US"/>
          </a:p>
        </p:txBody>
      </p:sp>
      <p:pic>
        <p:nvPicPr>
          <p:cNvPr id="11" name="图片 10" descr="21161363852705.jpg"/>
          <p:cNvPicPr>
            <a:picLocks noChangeAspect="1"/>
          </p:cNvPicPr>
          <p:nvPr userDrawn="1"/>
        </p:nvPicPr>
        <p:blipFill>
          <a:blip r:embed="rId2"/>
          <a:stretch>
            <a:fillRect/>
          </a:stretch>
        </p:blipFill>
        <p:spPr>
          <a:xfrm>
            <a:off x="-2480" y="5377245"/>
            <a:ext cx="857224" cy="1508139"/>
          </a:xfrm>
          <a:prstGeom prst="rect">
            <a:avLst/>
          </a:prstGeom>
        </p:spPr>
      </p:pic>
      <p:grpSp>
        <p:nvGrpSpPr>
          <p:cNvPr id="12" name="组合 3"/>
          <p:cNvGrpSpPr>
            <a:grpSpLocks/>
          </p:cNvGrpSpPr>
          <p:nvPr userDrawn="1"/>
        </p:nvGrpSpPr>
        <p:grpSpPr bwMode="auto">
          <a:xfrm>
            <a:off x="0" y="704056"/>
            <a:ext cx="9144000" cy="420688"/>
            <a:chOff x="0" y="133158"/>
            <a:chExt cx="9144000" cy="420086"/>
          </a:xfrm>
        </p:grpSpPr>
        <p:cxnSp>
          <p:nvCxnSpPr>
            <p:cNvPr id="13"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986"/>
            <a:ext cx="2135188"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fld id="{530820CF-B880-4189-942D-D702A7CBA730}" type="datetimeFigureOut">
              <a:rPr lang="zh-CN" altLang="en-US" smtClean="0"/>
              <a:pPr/>
              <a:t>2015/11/10</a:t>
            </a:fld>
            <a:endParaRPr lang="zh-CN" altLang="en-US"/>
          </a:p>
        </p:txBody>
      </p:sp>
      <p:sp>
        <p:nvSpPr>
          <p:cNvPr id="3" name="页脚占位符 4"/>
          <p:cNvSpPr>
            <a:spLocks noGrp="1"/>
          </p:cNvSpPr>
          <p:nvPr>
            <p:ph type="ftr" sz="quarter" idx="11"/>
          </p:nvPr>
        </p:nvSpPr>
        <p:spPr>
          <a:xfrm>
            <a:off x="3124200" y="6356986"/>
            <a:ext cx="2895600"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endParaRPr lang="zh-CN" altLang="en-US"/>
          </a:p>
        </p:txBody>
      </p:sp>
      <p:sp>
        <p:nvSpPr>
          <p:cNvPr id="4" name="灯片编号占位符 5"/>
          <p:cNvSpPr>
            <a:spLocks noGrp="1"/>
          </p:cNvSpPr>
          <p:nvPr>
            <p:ph type="sldNum" sz="quarter" idx="12"/>
          </p:nvPr>
        </p:nvSpPr>
        <p:spPr>
          <a:xfrm>
            <a:off x="6804025" y="6280786"/>
            <a:ext cx="2133600" cy="363854"/>
          </a:xfrm>
        </p:spPr>
        <p:txBody>
          <a:bodyPr/>
          <a:lstStyle>
            <a:lvl1pPr>
              <a:defRPr>
                <a:solidFill>
                  <a:srgbClr val="000000"/>
                </a:solidFill>
              </a:defRPr>
            </a:lvl1pPr>
          </a:lstStyle>
          <a:p>
            <a:fld id="{0C913308-F349-4B6D-A68A-DD1791B4A57B}" type="slidenum">
              <a:rPr lang="zh-CN" altLang="en-US" smtClean="0"/>
              <a:pPr/>
              <a:t>‹#›</a:t>
            </a:fld>
            <a:endParaRPr lang="zh-CN" altLang="en-US"/>
          </a:p>
        </p:txBody>
      </p:sp>
      <p:grpSp>
        <p:nvGrpSpPr>
          <p:cNvPr id="8" name="组合 3"/>
          <p:cNvGrpSpPr>
            <a:grpSpLocks/>
          </p:cNvGrpSpPr>
          <p:nvPr userDrawn="1"/>
        </p:nvGrpSpPr>
        <p:grpSpPr bwMode="auto">
          <a:xfrm>
            <a:off x="0" y="620688"/>
            <a:ext cx="9144000" cy="420688"/>
            <a:chOff x="0" y="133158"/>
            <a:chExt cx="9144000" cy="420086"/>
          </a:xfrm>
        </p:grpSpPr>
        <p:cxnSp>
          <p:nvCxnSpPr>
            <p:cNvPr id="9"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0"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11"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E5B212D7-0216-419A-B946-CB94022F36D5}" type="slidenum">
              <a:rPr lang="en-US" altLang="zh-CN"/>
              <a:pPr/>
              <a:t>‹#›</a:t>
            </a:fld>
            <a:endParaRPr lang="en-US" altLang="zh-CN"/>
          </a:p>
        </p:txBody>
      </p:sp>
      <p:sp>
        <p:nvSpPr>
          <p:cNvPr id="6" name="页脚占位符 5"/>
          <p:cNvSpPr>
            <a:spLocks noGrp="1"/>
          </p:cNvSpPr>
          <p:nvPr>
            <p:ph type="ftr" sz="quarter" idx="12"/>
          </p:nvPr>
        </p:nvSpPr>
        <p:spPr>
          <a:xfrm>
            <a:off x="3124200" y="6356350"/>
            <a:ext cx="2895600" cy="365125"/>
          </a:xfrm>
          <a:prstGeom prst="rect">
            <a:avLst/>
          </a:prstGeom>
        </p:spPr>
        <p:txBody>
          <a:bodyPr/>
          <a:lstStyle>
            <a:lvl1pPr>
              <a:defRPr/>
            </a:lvl1pPr>
          </a:lstStyle>
          <a:p>
            <a:endParaRPr lang="en-US" altLang="zh-CN" dirty="0"/>
          </a:p>
        </p:txBody>
      </p:sp>
      <p:pic>
        <p:nvPicPr>
          <p:cNvPr id="10" name="图片 9" descr="21161363852705.jpg"/>
          <p:cNvPicPr>
            <a:picLocks noChangeAspect="1"/>
          </p:cNvPicPr>
          <p:nvPr userDrawn="1"/>
        </p:nvPicPr>
        <p:blipFill>
          <a:blip r:embed="rId2"/>
          <a:stretch>
            <a:fillRect/>
          </a:stretch>
        </p:blipFill>
        <p:spPr>
          <a:xfrm>
            <a:off x="-2480" y="5377245"/>
            <a:ext cx="857224" cy="1508139"/>
          </a:xfrm>
          <a:prstGeom prst="rect">
            <a:avLst/>
          </a:prstGeom>
        </p:spPr>
      </p:pic>
      <p:grpSp>
        <p:nvGrpSpPr>
          <p:cNvPr id="11" name="组合 3"/>
          <p:cNvGrpSpPr>
            <a:grpSpLocks/>
          </p:cNvGrpSpPr>
          <p:nvPr userDrawn="1"/>
        </p:nvGrpSpPr>
        <p:grpSpPr bwMode="auto">
          <a:xfrm>
            <a:off x="0" y="620688"/>
            <a:ext cx="9144000" cy="420688"/>
            <a:chOff x="0" y="133158"/>
            <a:chExt cx="9144000" cy="420086"/>
          </a:xfrm>
        </p:grpSpPr>
        <p:cxnSp>
          <p:nvCxnSpPr>
            <p:cNvPr id="12"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3"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4"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288311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6" name="图片 5" descr="21161363852705.jpg"/>
          <p:cNvPicPr>
            <a:picLocks noChangeAspect="1"/>
          </p:cNvPicPr>
          <p:nvPr userDrawn="1"/>
        </p:nvPicPr>
        <p:blipFill>
          <a:blip r:embed="rId2"/>
          <a:stretch>
            <a:fillRect/>
          </a:stretch>
        </p:blipFill>
        <p:spPr>
          <a:xfrm>
            <a:off x="-2480" y="5377245"/>
            <a:ext cx="857224" cy="1508139"/>
          </a:xfrm>
          <a:prstGeom prst="rect">
            <a:avLst/>
          </a:prstGeom>
        </p:spPr>
      </p:pic>
      <p:grpSp>
        <p:nvGrpSpPr>
          <p:cNvPr id="7" name="组合 3"/>
          <p:cNvGrpSpPr>
            <a:grpSpLocks/>
          </p:cNvGrpSpPr>
          <p:nvPr userDrawn="1"/>
        </p:nvGrpSpPr>
        <p:grpSpPr bwMode="auto">
          <a:xfrm>
            <a:off x="0" y="620688"/>
            <a:ext cx="9144000" cy="420688"/>
            <a:chOff x="0" y="133158"/>
            <a:chExt cx="9144000" cy="420086"/>
          </a:xfrm>
        </p:grpSpPr>
        <p:cxnSp>
          <p:nvCxnSpPr>
            <p:cNvPr id="8"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1"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2"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85803" y="2130429"/>
            <a:ext cx="7772401" cy="1470025"/>
          </a:xfrm>
          <a:prstGeom prst="rect">
            <a:avLst/>
          </a:prstGeom>
        </p:spPr>
        <p:txBody>
          <a:bodyPr/>
          <a:lstStyle>
            <a:lvl1pPr marL="0" marR="0" indent="0" algn="ctr" defTabSz="971550" rtl="0" eaLnBrk="0" fontAlgn="base" latinLnBrk="0" hangingPunct="0">
              <a:lnSpc>
                <a:spcPct val="100000"/>
              </a:lnSpc>
              <a:spcBef>
                <a:spcPct val="0"/>
              </a:spcBef>
              <a:spcAft>
                <a:spcPct val="0"/>
              </a:spcAft>
              <a:buClrTx/>
              <a:buSzTx/>
              <a:buFontTx/>
              <a:buNone/>
              <a:tabLst/>
              <a:defRPr sz="4800"/>
            </a:lvl1pPr>
          </a:lstStyle>
          <a:p>
            <a:pPr lvl="0" eaLnBrk="0" fontAlgn="base" hangingPunct="0">
              <a:spcBef>
                <a:spcPct val="0"/>
              </a:spcBef>
              <a:spcAft>
                <a:spcPct val="0"/>
              </a:spcAft>
            </a:pPr>
            <a:r>
              <a:rPr lang="en-US" altLang="zh-CN" sz="2400" b="1" dirty="0" smtClean="0">
                <a:solidFill>
                  <a:srgbClr val="F79646">
                    <a:lumMod val="50000"/>
                  </a:srgbClr>
                </a:solidFill>
                <a:latin typeface="Calibri" pitchFamily="34" charset="0"/>
                <a:ea typeface="宋体" pitchFamily="2" charset="-122"/>
              </a:rPr>
              <a:t>The Academy of Classic Learning (</a:t>
            </a:r>
            <a:r>
              <a:rPr lang="zh-CN" altLang="en-US" sz="2400" b="1" dirty="0" smtClean="0">
                <a:solidFill>
                  <a:srgbClr val="F79646">
                    <a:lumMod val="50000"/>
                  </a:srgbClr>
                </a:solidFill>
                <a:latin typeface="Calibri" pitchFamily="34" charset="0"/>
                <a:ea typeface="宋体" pitchFamily="2" charset="-122"/>
              </a:rPr>
              <a:t>书院</a:t>
            </a:r>
            <a:r>
              <a:rPr lang="en-US" altLang="zh-CN" sz="2400" b="1" dirty="0" smtClean="0">
                <a:solidFill>
                  <a:srgbClr val="F79646">
                    <a:lumMod val="50000"/>
                  </a:srgbClr>
                </a:solidFill>
                <a:latin typeface="Calibri" pitchFamily="34" charset="0"/>
                <a:ea typeface="宋体" pitchFamily="2" charset="-122"/>
              </a:rPr>
              <a:t>)</a:t>
            </a:r>
            <a:br>
              <a:rPr lang="en-US" altLang="zh-CN" sz="2400" b="1" dirty="0" smtClean="0">
                <a:solidFill>
                  <a:srgbClr val="F79646">
                    <a:lumMod val="50000"/>
                  </a:srgbClr>
                </a:solidFill>
                <a:latin typeface="Calibri" pitchFamily="34" charset="0"/>
                <a:ea typeface="宋体" pitchFamily="2" charset="-122"/>
              </a:rPr>
            </a:br>
            <a:endParaRPr lang="zh-CN" altLang="en-US" dirty="0"/>
          </a:p>
        </p:txBody>
      </p:sp>
      <p:sp>
        <p:nvSpPr>
          <p:cNvPr id="3" name="副标题 2"/>
          <p:cNvSpPr>
            <a:spLocks noGrp="1"/>
          </p:cNvSpPr>
          <p:nvPr>
            <p:ph type="subTitle" idx="1"/>
          </p:nvPr>
        </p:nvSpPr>
        <p:spPr>
          <a:xfrm>
            <a:off x="1371601" y="3886201"/>
            <a:ext cx="6400800" cy="1752600"/>
          </a:xfrm>
          <a:prstGeom prst="rect">
            <a:avLst/>
          </a:prstGeom>
        </p:spPr>
        <p:txBody>
          <a:bodyPr/>
          <a:lstStyle>
            <a:lvl1pPr marL="0" indent="0" algn="ctr">
              <a:buNone/>
              <a:defRPr>
                <a:solidFill>
                  <a:schemeClr val="tx1">
                    <a:tint val="75000"/>
                  </a:schemeClr>
                </a:solidFill>
              </a:defRPr>
            </a:lvl1pPr>
            <a:lvl2pPr marL="486049" indent="0" algn="ctr">
              <a:buNone/>
              <a:defRPr>
                <a:solidFill>
                  <a:schemeClr val="tx1">
                    <a:tint val="75000"/>
                  </a:schemeClr>
                </a:solidFill>
              </a:defRPr>
            </a:lvl2pPr>
            <a:lvl3pPr marL="972099" indent="0" algn="ctr">
              <a:buNone/>
              <a:defRPr>
                <a:solidFill>
                  <a:schemeClr val="tx1">
                    <a:tint val="75000"/>
                  </a:schemeClr>
                </a:solidFill>
              </a:defRPr>
            </a:lvl3pPr>
            <a:lvl4pPr marL="1458148" indent="0" algn="ctr">
              <a:buNone/>
              <a:defRPr>
                <a:solidFill>
                  <a:schemeClr val="tx1">
                    <a:tint val="75000"/>
                  </a:schemeClr>
                </a:solidFill>
              </a:defRPr>
            </a:lvl4pPr>
            <a:lvl5pPr marL="1944197" indent="0" algn="ctr">
              <a:buNone/>
              <a:defRPr>
                <a:solidFill>
                  <a:schemeClr val="tx1">
                    <a:tint val="75000"/>
                  </a:schemeClr>
                </a:solidFill>
              </a:defRPr>
            </a:lvl5pPr>
            <a:lvl6pPr marL="2430247" indent="0" algn="ctr">
              <a:buNone/>
              <a:defRPr>
                <a:solidFill>
                  <a:schemeClr val="tx1">
                    <a:tint val="75000"/>
                  </a:schemeClr>
                </a:solidFill>
              </a:defRPr>
            </a:lvl6pPr>
            <a:lvl7pPr marL="2916296" indent="0" algn="ctr">
              <a:buNone/>
              <a:defRPr>
                <a:solidFill>
                  <a:schemeClr val="tx1">
                    <a:tint val="75000"/>
                  </a:schemeClr>
                </a:solidFill>
              </a:defRPr>
            </a:lvl7pPr>
            <a:lvl8pPr marL="3402345" indent="0" algn="ctr">
              <a:buNone/>
              <a:defRPr>
                <a:solidFill>
                  <a:schemeClr val="tx1">
                    <a:tint val="75000"/>
                  </a:schemeClr>
                </a:solidFill>
              </a:defRPr>
            </a:lvl8pPr>
            <a:lvl9pPr marL="388839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986"/>
            <a:ext cx="2135188"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pPr>
                <a:defRPr/>
              </a:pPr>
              <a:t>2015/11/10</a:t>
            </a:fld>
            <a:endParaRPr lang="zh-CN" altLang="en-US"/>
          </a:p>
        </p:txBody>
      </p:sp>
      <p:sp>
        <p:nvSpPr>
          <p:cNvPr id="5" name="页脚占位符 4"/>
          <p:cNvSpPr>
            <a:spLocks noGrp="1"/>
          </p:cNvSpPr>
          <p:nvPr>
            <p:ph type="ftr" sz="quarter" idx="11"/>
          </p:nvPr>
        </p:nvSpPr>
        <p:spPr>
          <a:xfrm>
            <a:off x="3124200" y="6356986"/>
            <a:ext cx="2895600" cy="363854"/>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6366510"/>
            <a:ext cx="2133600" cy="365760"/>
          </a:xfrm>
        </p:spPr>
        <p:txBody>
          <a:bodyPr/>
          <a:lstStyle>
            <a:lvl1pPr>
              <a:defRPr>
                <a:solidFill>
                  <a:srgbClr val="000000"/>
                </a:solidFill>
              </a:defRPr>
            </a:lvl1pPr>
          </a:lstStyle>
          <a:p>
            <a:fld id="{0BEF2BCA-25E3-42DF-AD48-67CB3D87AD80}" type="slidenum">
              <a:rPr lang="zh-CN" altLang="en-US"/>
              <a:pPr/>
              <a:t>‹#›</a:t>
            </a:fld>
            <a:endParaRPr lang="zh-CN" altLang="en-US"/>
          </a:p>
        </p:txBody>
      </p:sp>
      <p:grpSp>
        <p:nvGrpSpPr>
          <p:cNvPr id="7" name="组合 3"/>
          <p:cNvGrpSpPr>
            <a:grpSpLocks/>
          </p:cNvGrpSpPr>
          <p:nvPr userDrawn="1"/>
        </p:nvGrpSpPr>
        <p:grpSpPr bwMode="auto">
          <a:xfrm>
            <a:off x="0" y="704056"/>
            <a:ext cx="9144000" cy="420688"/>
            <a:chOff x="0" y="133158"/>
            <a:chExt cx="9144000" cy="420086"/>
          </a:xfrm>
        </p:grpSpPr>
        <p:cxnSp>
          <p:nvCxnSpPr>
            <p:cNvPr id="8"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9"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10"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26411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179513" y="5416421"/>
            <a:ext cx="461963" cy="1289686"/>
          </a:xfrm>
          <a:prstGeom prst="rect">
            <a:avLst/>
          </a:prstGeom>
          <a:noFill/>
          <a:ln>
            <a:noFill/>
          </a:ln>
          <a:effectLst>
            <a:reflection blurRad="6350" stA="50000" endA="300" endPos="55000" dist="38100" dir="5400000" sy="-100000" algn="bl" rotWithShape="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6356986"/>
            <a:ext cx="2133600" cy="36385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74" r:id="rId3"/>
    <p:sldLayoutId id="2147483665" r:id="rId4"/>
    <p:sldLayoutId id="2147483668" r:id="rId5"/>
    <p:sldLayoutId id="2147483673" r:id="rId6"/>
    <p:sldLayoutId id="2147483650" r:id="rId7"/>
    <p:sldLayoutId id="2147483675" r:id="rId8"/>
  </p:sldLayoutIdLst>
  <p:timing>
    <p:tnLst>
      <p:par>
        <p:cTn id="1" dur="indefinite" restart="never" nodeType="tmRoot"/>
      </p:par>
    </p:tnLst>
  </p:timing>
  <p:txStyles>
    <p:titleStyle>
      <a:lvl1pPr algn="ctr" defTabSz="971550" rtl="0" eaLnBrk="1" fontAlgn="base" hangingPunct="1">
        <a:spcBef>
          <a:spcPct val="0"/>
        </a:spcBef>
        <a:spcAft>
          <a:spcPct val="0"/>
        </a:spcAft>
        <a:defRPr sz="4700" kern="1200">
          <a:solidFill>
            <a:schemeClr val="tx1"/>
          </a:solidFill>
          <a:latin typeface="+mj-lt"/>
          <a:ea typeface="+mj-ea"/>
          <a:cs typeface="+mj-cs"/>
        </a:defRPr>
      </a:lvl1pPr>
      <a:lvl2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2pPr>
      <a:lvl3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3pPr>
      <a:lvl4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4pPr>
      <a:lvl5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5pPr>
      <a:lvl6pPr marL="4572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6pPr>
      <a:lvl7pPr marL="9144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7pPr>
      <a:lvl8pPr marL="13716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8pPr>
      <a:lvl9pPr marL="18288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9pPr>
    </p:titleStyle>
    <p:bodyStyle>
      <a:lvl1pPr marL="363538" indent="-363538" algn="l" defTabSz="971550" rtl="0" eaLnBrk="1" fontAlgn="base" hangingPunct="1">
        <a:spcBef>
          <a:spcPct val="20000"/>
        </a:spcBef>
        <a:spcAft>
          <a:spcPct val="0"/>
        </a:spcAft>
        <a:buFont typeface="Arial" pitchFamily="34" charset="0"/>
        <a:buChar char="•"/>
        <a:defRPr sz="3400" kern="1200">
          <a:solidFill>
            <a:schemeClr val="tx1"/>
          </a:solidFill>
          <a:latin typeface="+mn-lt"/>
          <a:ea typeface="+mn-ea"/>
          <a:cs typeface="+mn-cs"/>
        </a:defRPr>
      </a:lvl1pPr>
      <a:lvl2pPr marL="788988" indent="-303213" algn="l" defTabSz="971550" rtl="0" eaLnBrk="1" fontAlgn="base" hangingPunct="1">
        <a:spcBef>
          <a:spcPct val="20000"/>
        </a:spcBef>
        <a:spcAft>
          <a:spcPct val="0"/>
        </a:spcAft>
        <a:buFont typeface="Arial" pitchFamily="34" charset="0"/>
        <a:buChar char="–"/>
        <a:defRPr sz="3000" kern="1200">
          <a:solidFill>
            <a:schemeClr val="tx1"/>
          </a:solidFill>
          <a:latin typeface="+mn-lt"/>
          <a:ea typeface="+mn-ea"/>
          <a:cs typeface="+mn-cs"/>
        </a:defRPr>
      </a:lvl2pPr>
      <a:lvl3pPr marL="1214438" indent="-242888" algn="l" defTabSz="971550" rtl="0" eaLnBrk="1" fontAlgn="base" hangingPunct="1">
        <a:spcBef>
          <a:spcPct val="20000"/>
        </a:spcBef>
        <a:spcAft>
          <a:spcPct val="0"/>
        </a:spcAft>
        <a:buFont typeface="Arial" pitchFamily="34" charset="0"/>
        <a:buChar char="•"/>
        <a:defRPr sz="2600" kern="1200">
          <a:solidFill>
            <a:schemeClr val="tx1"/>
          </a:solidFill>
          <a:latin typeface="+mn-lt"/>
          <a:ea typeface="+mn-ea"/>
          <a:cs typeface="+mn-cs"/>
        </a:defRPr>
      </a:lvl3pPr>
      <a:lvl4pPr marL="1700213" indent="-242888" algn="l" defTabSz="971550" rtl="0" eaLnBrk="1" fontAlgn="base" hangingPunct="1">
        <a:spcBef>
          <a:spcPct val="20000"/>
        </a:spcBef>
        <a:spcAft>
          <a:spcPct val="0"/>
        </a:spcAft>
        <a:buFont typeface="Arial" pitchFamily="34" charset="0"/>
        <a:buChar char="–"/>
        <a:defRPr sz="2100" kern="1200">
          <a:solidFill>
            <a:schemeClr val="tx1"/>
          </a:solidFill>
          <a:latin typeface="+mn-lt"/>
          <a:ea typeface="+mn-ea"/>
          <a:cs typeface="+mn-cs"/>
        </a:defRPr>
      </a:lvl4pPr>
      <a:lvl5pPr marL="2185988" indent="-242888" algn="l" defTabSz="971550" rtl="0" eaLnBrk="1" fontAlgn="base" hangingPunct="1">
        <a:spcBef>
          <a:spcPct val="20000"/>
        </a:spcBef>
        <a:spcAft>
          <a:spcPct val="0"/>
        </a:spcAft>
        <a:buFont typeface="Arial" pitchFamily="34" charset="0"/>
        <a:buChar char="»"/>
        <a:defRPr sz="2100" kern="1200">
          <a:solidFill>
            <a:schemeClr val="tx1"/>
          </a:solidFill>
          <a:latin typeface="+mn-lt"/>
          <a:ea typeface="+mn-ea"/>
          <a:cs typeface="+mn-cs"/>
        </a:defRPr>
      </a:lvl5pPr>
      <a:lvl6pPr marL="2673271"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59321"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45370"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31419"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72099" rtl="0" eaLnBrk="1" latinLnBrk="0" hangingPunct="1">
        <a:defRPr sz="1900" kern="1200">
          <a:solidFill>
            <a:schemeClr val="tx1"/>
          </a:solidFill>
          <a:latin typeface="+mn-lt"/>
          <a:ea typeface="+mn-ea"/>
          <a:cs typeface="+mn-cs"/>
        </a:defRPr>
      </a:lvl1pPr>
      <a:lvl2pPr marL="486049" algn="l" defTabSz="972099" rtl="0" eaLnBrk="1" latinLnBrk="0" hangingPunct="1">
        <a:defRPr sz="1900" kern="1200">
          <a:solidFill>
            <a:schemeClr val="tx1"/>
          </a:solidFill>
          <a:latin typeface="+mn-lt"/>
          <a:ea typeface="+mn-ea"/>
          <a:cs typeface="+mn-cs"/>
        </a:defRPr>
      </a:lvl2pPr>
      <a:lvl3pPr marL="972099" algn="l" defTabSz="972099" rtl="0" eaLnBrk="1" latinLnBrk="0" hangingPunct="1">
        <a:defRPr sz="1900" kern="1200">
          <a:solidFill>
            <a:schemeClr val="tx1"/>
          </a:solidFill>
          <a:latin typeface="+mn-lt"/>
          <a:ea typeface="+mn-ea"/>
          <a:cs typeface="+mn-cs"/>
        </a:defRPr>
      </a:lvl3pPr>
      <a:lvl4pPr marL="1458148" algn="l" defTabSz="972099" rtl="0" eaLnBrk="1" latinLnBrk="0" hangingPunct="1">
        <a:defRPr sz="1900" kern="1200">
          <a:solidFill>
            <a:schemeClr val="tx1"/>
          </a:solidFill>
          <a:latin typeface="+mn-lt"/>
          <a:ea typeface="+mn-ea"/>
          <a:cs typeface="+mn-cs"/>
        </a:defRPr>
      </a:lvl4pPr>
      <a:lvl5pPr marL="1944197" algn="l" defTabSz="972099" rtl="0" eaLnBrk="1" latinLnBrk="0" hangingPunct="1">
        <a:defRPr sz="1900" kern="1200">
          <a:solidFill>
            <a:schemeClr val="tx1"/>
          </a:solidFill>
          <a:latin typeface="+mn-lt"/>
          <a:ea typeface="+mn-ea"/>
          <a:cs typeface="+mn-cs"/>
        </a:defRPr>
      </a:lvl5pPr>
      <a:lvl6pPr marL="2430247" algn="l" defTabSz="972099" rtl="0" eaLnBrk="1" latinLnBrk="0" hangingPunct="1">
        <a:defRPr sz="1900" kern="1200">
          <a:solidFill>
            <a:schemeClr val="tx1"/>
          </a:solidFill>
          <a:latin typeface="+mn-lt"/>
          <a:ea typeface="+mn-ea"/>
          <a:cs typeface="+mn-cs"/>
        </a:defRPr>
      </a:lvl6pPr>
      <a:lvl7pPr marL="2916296" algn="l" defTabSz="972099" rtl="0" eaLnBrk="1" latinLnBrk="0" hangingPunct="1">
        <a:defRPr sz="1900" kern="1200">
          <a:solidFill>
            <a:schemeClr val="tx1"/>
          </a:solidFill>
          <a:latin typeface="+mn-lt"/>
          <a:ea typeface="+mn-ea"/>
          <a:cs typeface="+mn-cs"/>
        </a:defRPr>
      </a:lvl7pPr>
      <a:lvl8pPr marL="3402345" algn="l" defTabSz="972099" rtl="0" eaLnBrk="1" latinLnBrk="0" hangingPunct="1">
        <a:defRPr sz="1900" kern="1200">
          <a:solidFill>
            <a:schemeClr val="tx1"/>
          </a:solidFill>
          <a:latin typeface="+mn-lt"/>
          <a:ea typeface="+mn-ea"/>
          <a:cs typeface="+mn-cs"/>
        </a:defRPr>
      </a:lvl8pPr>
      <a:lvl9pPr marL="3888395" algn="l" defTabSz="97209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China%20plans%20exam%20reform,%20multi-evaluation%20system.mp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SNBC%20-%20How%20Shanghai%20(China)%20Schools%20Outperform%20The%20Entire%20World%20On%20Tests.mp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headEnd/>
            <a:tailEnd/>
          </a:ln>
        </p:spPr>
        <p:txBody>
          <a:bodyPr/>
          <a:lstStyle/>
          <a:p>
            <a:fld id="{1199A1A6-EF60-4BD5-8CF6-6D5B9433BF84}" type="slidenum">
              <a:rPr lang="zh-CN" altLang="en-US"/>
              <a:pPr/>
              <a:t>1</a:t>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890136"/>
            <a:ext cx="2208213" cy="1967864"/>
          </a:xfrm>
          <a:prstGeom prst="rect">
            <a:avLst/>
          </a:prstGeom>
          <a:noFill/>
          <a:ln w="9525">
            <a:noFill/>
            <a:miter lim="800000"/>
            <a:headEnd/>
            <a:tailEnd/>
          </a:ln>
        </p:spPr>
      </p:pic>
      <p:sp>
        <p:nvSpPr>
          <p:cNvPr id="6" name="标题 1"/>
          <p:cNvSpPr txBox="1">
            <a:spLocks/>
          </p:cNvSpPr>
          <p:nvPr/>
        </p:nvSpPr>
        <p:spPr>
          <a:xfrm>
            <a:off x="1666875" y="3293746"/>
            <a:ext cx="5810250" cy="392415"/>
          </a:xfrm>
          <a:prstGeom prst="rect">
            <a:avLst/>
          </a:prstGeom>
          <a:noFill/>
          <a:ln>
            <a:noFill/>
          </a:ln>
        </p:spPr>
        <p:txBody>
          <a:bodyPr>
            <a:spAutoFit/>
          </a:bodyPr>
          <a:lstStyle>
            <a:defPPr>
              <a:defRPr lang="zh-CN"/>
            </a:defPPr>
            <a:lvl1pPr defTabSz="971550" fontAlgn="base">
              <a:spcBef>
                <a:spcPct val="0"/>
              </a:spcBef>
              <a:spcAft>
                <a:spcPct val="0"/>
              </a:spcAft>
              <a:defRPr sz="3600">
                <a:solidFill>
                  <a:srgbClr val="E88D06"/>
                </a:solidFill>
                <a:latin typeface="华文细黑" pitchFamily="2" charset="-122"/>
                <a:ea typeface="华文细黑" pitchFamily="2" charset="-122"/>
              </a:defRPr>
            </a:lvl1pPr>
            <a:lvl2pPr marL="742950" indent="-285750" defTabSz="971550" eaLnBrk="0" fontAlgn="base" hangingPunct="0">
              <a:spcBef>
                <a:spcPct val="0"/>
              </a:spcBef>
              <a:spcAft>
                <a:spcPct val="0"/>
              </a:spcAft>
              <a:defRPr sz="1900">
                <a:latin typeface="Arial" pitchFamily="34" charset="0"/>
                <a:ea typeface="宋体" pitchFamily="2" charset="-122"/>
              </a:defRPr>
            </a:lvl2pPr>
            <a:lvl3pPr marL="1143000" indent="-228600" defTabSz="971550" eaLnBrk="0" fontAlgn="base" hangingPunct="0">
              <a:spcBef>
                <a:spcPct val="0"/>
              </a:spcBef>
              <a:spcAft>
                <a:spcPct val="0"/>
              </a:spcAft>
              <a:defRPr sz="1900">
                <a:latin typeface="Arial" pitchFamily="34" charset="0"/>
                <a:ea typeface="宋体" pitchFamily="2" charset="-122"/>
              </a:defRPr>
            </a:lvl3pPr>
            <a:lvl4pPr marL="1600200" indent="-228600" defTabSz="971550" eaLnBrk="0" fontAlgn="base" hangingPunct="0">
              <a:spcBef>
                <a:spcPct val="0"/>
              </a:spcBef>
              <a:spcAft>
                <a:spcPct val="0"/>
              </a:spcAft>
              <a:defRPr sz="1900">
                <a:latin typeface="Arial" pitchFamily="34" charset="0"/>
                <a:ea typeface="宋体" pitchFamily="2" charset="-122"/>
              </a:defRPr>
            </a:lvl4pPr>
            <a:lvl5pPr marL="2057400" indent="-228600" defTabSz="971550" eaLnBrk="0" fontAlgn="base" hangingPunct="0">
              <a:spcBef>
                <a:spcPct val="0"/>
              </a:spcBef>
              <a:spcAft>
                <a:spcPct val="0"/>
              </a:spcAft>
              <a:defRPr sz="1900">
                <a:latin typeface="Arial" pitchFamily="34" charset="0"/>
                <a:ea typeface="宋体" pitchFamily="2" charset="-122"/>
              </a:defRPr>
            </a:lvl5pPr>
            <a:lvl6pPr marL="2514600" indent="-228600" defTabSz="971550" eaLnBrk="0" fontAlgn="base" hangingPunct="0">
              <a:spcBef>
                <a:spcPct val="0"/>
              </a:spcBef>
              <a:spcAft>
                <a:spcPct val="0"/>
              </a:spcAft>
              <a:defRPr sz="1900">
                <a:latin typeface="Arial" pitchFamily="34" charset="0"/>
                <a:ea typeface="宋体" pitchFamily="2" charset="-122"/>
              </a:defRPr>
            </a:lvl6pPr>
            <a:lvl7pPr marL="2971800" indent="-228600" defTabSz="971550" eaLnBrk="0" fontAlgn="base" hangingPunct="0">
              <a:spcBef>
                <a:spcPct val="0"/>
              </a:spcBef>
              <a:spcAft>
                <a:spcPct val="0"/>
              </a:spcAft>
              <a:defRPr sz="1900">
                <a:latin typeface="Arial" pitchFamily="34" charset="0"/>
                <a:ea typeface="宋体" pitchFamily="2" charset="-122"/>
              </a:defRPr>
            </a:lvl7pPr>
            <a:lvl8pPr marL="3429000" indent="-228600" defTabSz="971550" eaLnBrk="0" fontAlgn="base" hangingPunct="0">
              <a:spcBef>
                <a:spcPct val="0"/>
              </a:spcBef>
              <a:spcAft>
                <a:spcPct val="0"/>
              </a:spcAft>
              <a:defRPr sz="1900">
                <a:latin typeface="Arial" pitchFamily="34" charset="0"/>
                <a:ea typeface="宋体" pitchFamily="2" charset="-122"/>
              </a:defRPr>
            </a:lvl8pPr>
            <a:lvl9pPr marL="3886200" indent="-228600" defTabSz="971550" eaLnBrk="0" fontAlgn="base" hangingPunct="0">
              <a:spcBef>
                <a:spcPct val="0"/>
              </a:spcBef>
              <a:spcAft>
                <a:spcPct val="0"/>
              </a:spcAft>
              <a:defRPr sz="1900">
                <a:latin typeface="Arial" pitchFamily="34" charset="0"/>
                <a:ea typeface="宋体" pitchFamily="2" charset="-122"/>
              </a:defRPr>
            </a:lvl9pPr>
          </a:lstStyle>
          <a:p>
            <a:pPr algn="ctr" eaLnBrk="1" hangingPunct="1">
              <a:defRPr/>
            </a:pPr>
            <a:r>
              <a:rPr lang="en-US" altLang="zh-CN" sz="1950" dirty="0" smtClean="0">
                <a:solidFill>
                  <a:srgbClr val="A71F13"/>
                </a:solidFill>
                <a:latin typeface="微软雅黑" pitchFamily="34" charset="-122"/>
                <a:ea typeface="微软雅黑" pitchFamily="34" charset="-122"/>
                <a:cs typeface="Times New Roman" pitchFamily="18" charset="0"/>
              </a:rPr>
              <a:t>A GLIMPSE OF CHINESE CULTURE</a:t>
            </a:r>
            <a:endParaRPr lang="zh-CN" altLang="en-US" sz="1950" dirty="0">
              <a:solidFill>
                <a:srgbClr val="A71F13"/>
              </a:solidFill>
              <a:latin typeface="微软雅黑" pitchFamily="34" charset="-122"/>
              <a:ea typeface="微软雅黑" pitchFamily="34" charset="-122"/>
              <a:cs typeface="Times New Roman" pitchFamily="18" charset="0"/>
            </a:endParaRPr>
          </a:p>
        </p:txBody>
      </p:sp>
      <p:grpSp>
        <p:nvGrpSpPr>
          <p:cNvPr id="9" name="组合 8"/>
          <p:cNvGrpSpPr>
            <a:grpSpLocks/>
          </p:cNvGrpSpPr>
          <p:nvPr/>
        </p:nvGrpSpPr>
        <p:grpSpPr bwMode="auto">
          <a:xfrm>
            <a:off x="2051050" y="3688080"/>
            <a:ext cx="5041900" cy="470536"/>
            <a:chOff x="2051050" y="3073190"/>
            <a:chExt cx="5041900" cy="391978"/>
          </a:xfrm>
        </p:grpSpPr>
        <p:cxnSp>
          <p:nvCxnSpPr>
            <p:cNvPr id="10" name="直接连接符 9"/>
            <p:cNvCxnSpPr/>
            <p:nvPr/>
          </p:nvCxnSpPr>
          <p:spPr>
            <a:xfrm>
              <a:off x="205105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369" name="Picture 6" descr="G:\360data\重要数据\桌面\1031654654-3.png"/>
            <p:cNvPicPr>
              <a:picLocks noChangeAspect="1" noChangeArrowheads="1"/>
            </p:cNvPicPr>
            <p:nvPr/>
          </p:nvPicPr>
          <p:blipFill>
            <a:blip r:embed="rId3"/>
            <a:srcRect/>
            <a:stretch>
              <a:fillRect/>
            </a:stretch>
          </p:blipFill>
          <p:spPr bwMode="auto">
            <a:xfrm>
              <a:off x="4391024" y="3073190"/>
              <a:ext cx="361951" cy="391978"/>
            </a:xfrm>
            <a:prstGeom prst="rect">
              <a:avLst/>
            </a:prstGeom>
            <a:noFill/>
            <a:ln w="9525">
              <a:noFill/>
              <a:miter lim="800000"/>
              <a:headEnd/>
              <a:tailEnd/>
            </a:ln>
          </p:spPr>
        </p:pic>
        <p:cxnSp>
          <p:nvCxnSpPr>
            <p:cNvPr id="12" name="直接连接符 11"/>
            <p:cNvCxnSpPr/>
            <p:nvPr/>
          </p:nvCxnSpPr>
          <p:spPr>
            <a:xfrm>
              <a:off x="478790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pic>
        <p:nvPicPr>
          <p:cNvPr id="15367" name="Picture 4" descr="C:\Documents and Settings\Administrator\桌面\素材\miaoyu1.png"/>
          <p:cNvPicPr>
            <a:picLocks noChangeAspect="1" noChangeArrowheads="1"/>
          </p:cNvPicPr>
          <p:nvPr/>
        </p:nvPicPr>
        <p:blipFill>
          <a:blip r:embed="rId4"/>
          <a:srcRect/>
          <a:stretch>
            <a:fillRect/>
          </a:stretch>
        </p:blipFill>
        <p:spPr bwMode="auto">
          <a:xfrm>
            <a:off x="7092950" y="0"/>
            <a:ext cx="2044700" cy="2308860"/>
          </a:xfrm>
          <a:prstGeom prst="rect">
            <a:avLst/>
          </a:prstGeom>
          <a:noFill/>
          <a:ln w="9525">
            <a:noFill/>
            <a:miter lim="800000"/>
            <a:headEnd/>
            <a:tailEnd/>
          </a:ln>
        </p:spPr>
      </p:pic>
      <p:pic>
        <p:nvPicPr>
          <p:cNvPr id="11" name="图片 10" descr="Screen Shot 2015-11-05 at 6.37.47 AM.png"/>
          <p:cNvPicPr>
            <a:picLocks noChangeAspect="1"/>
          </p:cNvPicPr>
          <p:nvPr/>
        </p:nvPicPr>
        <p:blipFill rotWithShape="1">
          <a:blip r:embed="rId5">
            <a:extLst>
              <a:ext uri="{28A0092B-C50C-407E-A947-70E740481C1C}">
                <a14:useLocalDpi xmlns="" xmlns:a14="http://schemas.microsoft.com/office/drawing/2010/main" val="0"/>
              </a:ext>
            </a:extLst>
          </a:blip>
          <a:srcRect t="29462"/>
          <a:stretch/>
        </p:blipFill>
        <p:spPr>
          <a:xfrm>
            <a:off x="0" y="404664"/>
            <a:ext cx="7380312" cy="859994"/>
          </a:xfrm>
          <a:prstGeom prst="rect">
            <a:avLst/>
          </a:prstGeom>
        </p:spPr>
      </p:pic>
      <p:sp>
        <p:nvSpPr>
          <p:cNvPr id="7" name="矩形 6"/>
          <p:cNvSpPr>
            <a:spLocks noChangeArrowheads="1"/>
          </p:cNvSpPr>
          <p:nvPr/>
        </p:nvSpPr>
        <p:spPr bwMode="auto">
          <a:xfrm>
            <a:off x="1600200" y="2392680"/>
            <a:ext cx="5943600" cy="861774"/>
          </a:xfrm>
          <a:prstGeom prst="rect">
            <a:avLst/>
          </a:prstGeom>
          <a:noFill/>
          <a:ln w="9525">
            <a:noFill/>
            <a:miter lim="800000"/>
            <a:headEnd/>
            <a:tailEnd/>
          </a:ln>
        </p:spPr>
        <p:txBody>
          <a:bodyPr>
            <a:spAutoFit/>
          </a:bodyPr>
          <a:lstStyle/>
          <a:p>
            <a:pPr algn="ctr" defTabSz="971550" eaLnBrk="1" hangingPunct="1"/>
            <a:r>
              <a:rPr lang="zh-CN" altLang="en-US" sz="5000" dirty="0" smtClean="0">
                <a:solidFill>
                  <a:srgbClr val="A71F13"/>
                </a:solidFill>
                <a:latin typeface="冬青黑体简体中文 W6"/>
                <a:ea typeface="冬青黑体简体中文 W6"/>
                <a:cs typeface="冬青黑体简体中文 W6"/>
              </a:rPr>
              <a:t>中国文化概况</a:t>
            </a:r>
            <a:endParaRPr lang="zh-CN" altLang="en-US" sz="5000" dirty="0">
              <a:solidFill>
                <a:srgbClr val="A71F13"/>
              </a:solidFill>
              <a:latin typeface="冬青黑体简体中文 W6"/>
              <a:ea typeface="冬青黑体简体中文 W6"/>
              <a:cs typeface="冬青黑体简体中文 W6"/>
            </a:endParaRPr>
          </a:p>
        </p:txBody>
      </p:sp>
    </p:spTree>
    <p:extLst>
      <p:ext uri="{BB962C8B-B14F-4D97-AF65-F5344CB8AC3E}">
        <p14:creationId xmlns="" xmlns:p14="http://schemas.microsoft.com/office/powerpoint/2010/main" val="4155203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16" presetClass="entr" presetSubtype="37"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7" name="Rectangle 5"/>
          <p:cNvSpPr>
            <a:spLocks noGrp="1" noChangeArrowheads="1"/>
          </p:cNvSpPr>
          <p:nvPr>
            <p:ph sz="half" idx="4294967295"/>
          </p:nvPr>
        </p:nvSpPr>
        <p:spPr>
          <a:xfrm>
            <a:off x="683568" y="1788219"/>
            <a:ext cx="4752528" cy="6537325"/>
          </a:xfrm>
          <a:prstGeom prst="rect">
            <a:avLst/>
          </a:prstGeom>
        </p:spPr>
        <p:txBody>
          <a:bodyPr/>
          <a:lstStyle/>
          <a:p>
            <a:pPr>
              <a:buFont typeface="Wingdings" pitchFamily="2" charset="2"/>
              <a:buNone/>
            </a:pPr>
            <a:r>
              <a:rPr lang="en-US" altLang="zh-CN" sz="2400" b="1" i="1" dirty="0">
                <a:solidFill>
                  <a:schemeClr val="accent6">
                    <a:lumMod val="75000"/>
                  </a:schemeClr>
                </a:solidFill>
                <a:latin typeface="Calibri"/>
                <a:cs typeface="Calibri"/>
              </a:rPr>
              <a:t>Four Books</a:t>
            </a:r>
          </a:p>
          <a:p>
            <a:pPr>
              <a:buSzPct val="60000"/>
              <a:buFont typeface="Wingdings" charset="2"/>
              <a:buChar char="l"/>
            </a:pPr>
            <a:r>
              <a:rPr lang="en-US" altLang="zh-CN" sz="2400" i="1" dirty="0">
                <a:latin typeface="Calibri"/>
                <a:cs typeface="Calibri"/>
              </a:rPr>
              <a:t>The Great Learning </a:t>
            </a:r>
            <a:r>
              <a:rPr lang="en-US" altLang="zh-CN" sz="2400" dirty="0">
                <a:latin typeface="+mj-ea"/>
                <a:ea typeface="+mj-ea"/>
                <a:cs typeface="Calibri"/>
              </a:rPr>
              <a:t>《</a:t>
            </a:r>
            <a:r>
              <a:rPr lang="zh-CN" altLang="en-US" sz="2400" dirty="0">
                <a:latin typeface="+mj-ea"/>
                <a:ea typeface="+mj-ea"/>
                <a:cs typeface="Calibri"/>
              </a:rPr>
              <a:t>大学</a:t>
            </a:r>
            <a:r>
              <a:rPr lang="en-US" altLang="zh-CN" sz="2400" dirty="0">
                <a:latin typeface="+mj-ea"/>
                <a:ea typeface="+mj-ea"/>
                <a:cs typeface="Calibri"/>
              </a:rPr>
              <a:t>》</a:t>
            </a:r>
            <a:endParaRPr lang="en-US" altLang="zh-CN" sz="2400" i="1" dirty="0">
              <a:latin typeface="+mj-ea"/>
              <a:ea typeface="+mj-ea"/>
              <a:cs typeface="Calibri"/>
            </a:endParaRPr>
          </a:p>
          <a:p>
            <a:pPr>
              <a:buSzPct val="60000"/>
              <a:buFont typeface="Wingdings" charset="2"/>
              <a:buChar char="l"/>
            </a:pPr>
            <a:r>
              <a:rPr lang="en-US" altLang="zh-CN" sz="2400" i="1" dirty="0">
                <a:latin typeface="Calibri"/>
                <a:cs typeface="Calibri"/>
              </a:rPr>
              <a:t> The Doctrine of Mean</a:t>
            </a:r>
            <a:r>
              <a:rPr lang="en-US" altLang="zh-CN" sz="2400" dirty="0">
                <a:latin typeface="Calibri"/>
                <a:cs typeface="Calibri"/>
              </a:rPr>
              <a:t> </a:t>
            </a:r>
            <a:r>
              <a:rPr lang="en-US" altLang="zh-CN" sz="2400" dirty="0">
                <a:latin typeface="+mj-ea"/>
                <a:ea typeface="+mj-ea"/>
                <a:cs typeface="Calibri"/>
              </a:rPr>
              <a:t>《</a:t>
            </a:r>
            <a:r>
              <a:rPr lang="zh-CN" altLang="en-US" sz="2400" dirty="0">
                <a:latin typeface="+mj-ea"/>
                <a:ea typeface="+mj-ea"/>
                <a:cs typeface="Calibri"/>
              </a:rPr>
              <a:t>中庸</a:t>
            </a:r>
            <a:r>
              <a:rPr lang="en-US" altLang="zh-CN" sz="2400" dirty="0">
                <a:latin typeface="+mj-ea"/>
                <a:ea typeface="+mj-ea"/>
                <a:cs typeface="Calibri"/>
              </a:rPr>
              <a:t>》</a:t>
            </a:r>
          </a:p>
          <a:p>
            <a:pPr>
              <a:buSzPct val="60000"/>
              <a:buFont typeface="Wingdings" charset="2"/>
              <a:buChar char="l"/>
            </a:pPr>
            <a:r>
              <a:rPr lang="en-US" altLang="zh-CN" sz="2400" i="1" dirty="0">
                <a:latin typeface="Calibri"/>
                <a:cs typeface="Calibri"/>
              </a:rPr>
              <a:t> The Analects of Confucius  </a:t>
            </a:r>
            <a:endParaRPr lang="en-US" altLang="zh-CN" sz="2400" i="1" dirty="0" smtClean="0">
              <a:latin typeface="Calibri"/>
              <a:cs typeface="Calibri"/>
            </a:endParaRPr>
          </a:p>
          <a:p>
            <a:pPr marL="0" indent="0">
              <a:buSzPct val="60000"/>
              <a:buNone/>
            </a:pPr>
            <a:r>
              <a:rPr lang="en-US" altLang="zh-CN" sz="2400" i="1" dirty="0">
                <a:latin typeface="Calibri"/>
                <a:ea typeface="+mj-ea"/>
                <a:cs typeface="Calibri"/>
              </a:rPr>
              <a:t> </a:t>
            </a:r>
            <a:r>
              <a:rPr lang="en-US" altLang="zh-CN" sz="2400" i="1" dirty="0" smtClean="0">
                <a:latin typeface="Calibri"/>
                <a:ea typeface="+mj-ea"/>
                <a:cs typeface="Calibri"/>
              </a:rPr>
              <a:t>   </a:t>
            </a:r>
            <a:r>
              <a:rPr lang="en-US" altLang="zh-CN" sz="2400" dirty="0" smtClean="0">
                <a:latin typeface="+mj-ea"/>
                <a:ea typeface="+mj-ea"/>
                <a:cs typeface="Calibri"/>
              </a:rPr>
              <a:t>《</a:t>
            </a:r>
            <a:r>
              <a:rPr lang="zh-CN" altLang="en-US" sz="2400" dirty="0">
                <a:latin typeface="+mj-ea"/>
                <a:ea typeface="+mj-ea"/>
                <a:cs typeface="Calibri"/>
              </a:rPr>
              <a:t>论语</a:t>
            </a:r>
            <a:r>
              <a:rPr lang="en-US" altLang="zh-CN" sz="2400" dirty="0">
                <a:latin typeface="+mj-ea"/>
                <a:ea typeface="+mj-ea"/>
                <a:cs typeface="Calibri"/>
              </a:rPr>
              <a:t>》</a:t>
            </a:r>
          </a:p>
          <a:p>
            <a:pPr>
              <a:buSzPct val="60000"/>
              <a:buFont typeface="Wingdings" charset="2"/>
              <a:buChar char="l"/>
            </a:pPr>
            <a:r>
              <a:rPr lang="en-US" altLang="zh-CN" sz="2400" i="1" dirty="0">
                <a:latin typeface="Calibri"/>
                <a:cs typeface="Calibri"/>
              </a:rPr>
              <a:t> Mencius</a:t>
            </a:r>
            <a:r>
              <a:rPr lang="en-US" altLang="zh-CN" sz="2400" dirty="0">
                <a:latin typeface="Calibri"/>
                <a:cs typeface="Calibri"/>
              </a:rPr>
              <a:t>  </a:t>
            </a:r>
            <a:r>
              <a:rPr lang="en-US" altLang="zh-CN" sz="2400" dirty="0">
                <a:latin typeface="+mj-ea"/>
                <a:ea typeface="+mj-ea"/>
                <a:cs typeface="Calibri"/>
              </a:rPr>
              <a:t>《</a:t>
            </a:r>
            <a:r>
              <a:rPr lang="zh-CN" altLang="en-US" sz="2400" dirty="0">
                <a:latin typeface="+mj-ea"/>
                <a:ea typeface="+mj-ea"/>
                <a:cs typeface="Calibri"/>
              </a:rPr>
              <a:t>孟子</a:t>
            </a:r>
            <a:r>
              <a:rPr lang="en-US" altLang="zh-CN" sz="2400" dirty="0">
                <a:latin typeface="+mj-ea"/>
                <a:ea typeface="+mj-ea"/>
                <a:cs typeface="Calibri"/>
              </a:rPr>
              <a:t>》</a:t>
            </a:r>
          </a:p>
        </p:txBody>
      </p:sp>
      <p:sp>
        <p:nvSpPr>
          <p:cNvPr id="279558" name="Rectangle 6"/>
          <p:cNvSpPr>
            <a:spLocks noGrp="1" noChangeArrowheads="1"/>
          </p:cNvSpPr>
          <p:nvPr>
            <p:ph sz="half" idx="4294967295"/>
          </p:nvPr>
        </p:nvSpPr>
        <p:spPr>
          <a:xfrm>
            <a:off x="5148064" y="1772816"/>
            <a:ext cx="4248472" cy="4525963"/>
          </a:xfrm>
          <a:prstGeom prst="rect">
            <a:avLst/>
          </a:prstGeom>
        </p:spPr>
        <p:txBody>
          <a:bodyPr>
            <a:normAutofit/>
          </a:bodyPr>
          <a:lstStyle/>
          <a:p>
            <a:pPr>
              <a:lnSpc>
                <a:spcPct val="90000"/>
              </a:lnSpc>
              <a:buFont typeface="Wingdings" pitchFamily="2" charset="2"/>
              <a:buNone/>
            </a:pPr>
            <a:r>
              <a:rPr lang="en-US" altLang="zh-CN" sz="2400" b="1" i="1" dirty="0">
                <a:solidFill>
                  <a:srgbClr val="E46C0A"/>
                </a:solidFill>
                <a:latin typeface="Calibri"/>
                <a:cs typeface="Calibri"/>
              </a:rPr>
              <a:t>Five Classics</a:t>
            </a:r>
          </a:p>
          <a:p>
            <a:pPr>
              <a:lnSpc>
                <a:spcPct val="90000"/>
              </a:lnSpc>
              <a:buSzPct val="60000"/>
              <a:buFont typeface="Wingdings" charset="2"/>
              <a:buChar char="l"/>
            </a:pPr>
            <a:r>
              <a:rPr lang="en-US" altLang="zh-CN" sz="2400" i="1" dirty="0">
                <a:latin typeface="Calibri"/>
                <a:cs typeface="Calibri"/>
              </a:rPr>
              <a:t>The Book of Poems </a:t>
            </a:r>
          </a:p>
          <a:p>
            <a:pPr>
              <a:lnSpc>
                <a:spcPct val="90000"/>
              </a:lnSpc>
              <a:buSzPct val="60000"/>
              <a:buFont typeface="Wingdings" charset="2"/>
              <a:buChar char="l"/>
            </a:pPr>
            <a:r>
              <a:rPr lang="en-US" altLang="zh-CN" sz="2400" dirty="0">
                <a:latin typeface="Calibri"/>
                <a:cs typeface="Calibri"/>
              </a:rPr>
              <a:t>  《</a:t>
            </a:r>
            <a:r>
              <a:rPr lang="zh-CN" altLang="en-US" sz="2400" dirty="0">
                <a:latin typeface="+mj-ea"/>
                <a:ea typeface="+mj-ea"/>
                <a:cs typeface="Calibri"/>
              </a:rPr>
              <a:t>诗经</a:t>
            </a:r>
            <a:r>
              <a:rPr lang="en-US" altLang="zh-CN" sz="2400" dirty="0">
                <a:latin typeface="+mj-ea"/>
                <a:ea typeface="+mj-ea"/>
                <a:cs typeface="Calibri"/>
              </a:rPr>
              <a:t>》</a:t>
            </a:r>
          </a:p>
          <a:p>
            <a:pPr>
              <a:lnSpc>
                <a:spcPct val="90000"/>
              </a:lnSpc>
              <a:buSzPct val="60000"/>
              <a:buFont typeface="Wingdings" charset="2"/>
              <a:buChar char="l"/>
            </a:pPr>
            <a:r>
              <a:rPr lang="en-US" altLang="zh-CN" sz="2400" i="1" dirty="0">
                <a:latin typeface="Calibri"/>
                <a:cs typeface="Calibri"/>
              </a:rPr>
              <a:t>The Book of History </a:t>
            </a:r>
          </a:p>
          <a:p>
            <a:pPr>
              <a:lnSpc>
                <a:spcPct val="90000"/>
              </a:lnSpc>
              <a:buSzPct val="60000"/>
              <a:buFont typeface="Wingdings" charset="2"/>
              <a:buChar char="l"/>
            </a:pPr>
            <a:r>
              <a:rPr lang="en-US" altLang="zh-CN" sz="2400" dirty="0">
                <a:latin typeface="Calibri"/>
                <a:cs typeface="Calibri"/>
              </a:rPr>
              <a:t>  </a:t>
            </a:r>
            <a:r>
              <a:rPr lang="en-US" altLang="zh-CN" sz="2400" dirty="0">
                <a:latin typeface="+mj-ea"/>
                <a:ea typeface="+mj-ea"/>
                <a:cs typeface="Calibri"/>
              </a:rPr>
              <a:t>《</a:t>
            </a:r>
            <a:r>
              <a:rPr lang="zh-CN" altLang="en-US" sz="2400" dirty="0">
                <a:latin typeface="+mj-ea"/>
                <a:ea typeface="+mj-ea"/>
                <a:cs typeface="Calibri"/>
              </a:rPr>
              <a:t>尚书</a:t>
            </a:r>
            <a:r>
              <a:rPr lang="en-US" altLang="zh-CN" sz="2400" dirty="0">
                <a:latin typeface="+mj-ea"/>
                <a:ea typeface="+mj-ea"/>
                <a:cs typeface="Calibri"/>
              </a:rPr>
              <a:t>》</a:t>
            </a:r>
          </a:p>
          <a:p>
            <a:pPr>
              <a:lnSpc>
                <a:spcPct val="90000"/>
              </a:lnSpc>
              <a:buSzPct val="60000"/>
              <a:buFont typeface="Wingdings" charset="2"/>
              <a:buChar char="l"/>
            </a:pPr>
            <a:r>
              <a:rPr lang="en-US" altLang="zh-CN" sz="2400" i="1" dirty="0">
                <a:latin typeface="Calibri"/>
                <a:cs typeface="Calibri"/>
              </a:rPr>
              <a:t> The Book of Rites </a:t>
            </a:r>
          </a:p>
          <a:p>
            <a:pPr>
              <a:lnSpc>
                <a:spcPct val="90000"/>
              </a:lnSpc>
              <a:buSzPct val="60000"/>
              <a:buFont typeface="Wingdings" charset="2"/>
              <a:buChar char="l"/>
            </a:pPr>
            <a:r>
              <a:rPr lang="en-US" altLang="zh-CN" sz="2400" dirty="0">
                <a:latin typeface="Calibri"/>
                <a:cs typeface="Calibri"/>
              </a:rPr>
              <a:t>  </a:t>
            </a:r>
            <a:r>
              <a:rPr lang="en-US" altLang="zh-CN" sz="2400" dirty="0">
                <a:latin typeface="+mj-ea"/>
                <a:ea typeface="+mj-ea"/>
                <a:cs typeface="Calibri"/>
              </a:rPr>
              <a:t>《</a:t>
            </a:r>
            <a:r>
              <a:rPr lang="zh-CN" altLang="en-US" sz="2400" dirty="0">
                <a:latin typeface="+mj-ea"/>
                <a:ea typeface="+mj-ea"/>
                <a:cs typeface="Calibri"/>
              </a:rPr>
              <a:t>礼记</a:t>
            </a:r>
            <a:r>
              <a:rPr lang="en-US" altLang="zh-CN" sz="2400" dirty="0">
                <a:latin typeface="+mj-ea"/>
                <a:ea typeface="+mj-ea"/>
                <a:cs typeface="Calibri"/>
              </a:rPr>
              <a:t>》</a:t>
            </a:r>
          </a:p>
          <a:p>
            <a:pPr>
              <a:lnSpc>
                <a:spcPct val="90000"/>
              </a:lnSpc>
              <a:buSzPct val="60000"/>
              <a:buFont typeface="Wingdings" charset="2"/>
              <a:buChar char="l"/>
            </a:pPr>
            <a:r>
              <a:rPr lang="en-US" altLang="zh-CN" sz="2400" i="1" dirty="0">
                <a:latin typeface="Calibri"/>
                <a:cs typeface="Calibri"/>
              </a:rPr>
              <a:t> The Book of Changes</a:t>
            </a:r>
          </a:p>
          <a:p>
            <a:pPr>
              <a:lnSpc>
                <a:spcPct val="90000"/>
              </a:lnSpc>
              <a:buSzPct val="60000"/>
              <a:buFont typeface="Wingdings" charset="2"/>
              <a:buChar char="l"/>
            </a:pPr>
            <a:r>
              <a:rPr lang="en-US" altLang="zh-CN" sz="2400" dirty="0">
                <a:latin typeface="Calibri"/>
                <a:cs typeface="Calibri"/>
              </a:rPr>
              <a:t>  </a:t>
            </a:r>
            <a:r>
              <a:rPr lang="en-US" altLang="zh-CN" sz="2400" dirty="0">
                <a:latin typeface="+mj-ea"/>
                <a:ea typeface="+mj-ea"/>
                <a:cs typeface="Calibri"/>
              </a:rPr>
              <a:t>《</a:t>
            </a:r>
            <a:r>
              <a:rPr lang="zh-CN" altLang="en-US" sz="2400" dirty="0">
                <a:latin typeface="+mj-ea"/>
                <a:ea typeface="+mj-ea"/>
                <a:cs typeface="Calibri"/>
              </a:rPr>
              <a:t>易经</a:t>
            </a:r>
            <a:r>
              <a:rPr lang="en-US" altLang="zh-CN" sz="2400" dirty="0">
                <a:latin typeface="+mj-ea"/>
                <a:ea typeface="+mj-ea"/>
                <a:cs typeface="Calibri"/>
              </a:rPr>
              <a:t>》</a:t>
            </a:r>
          </a:p>
          <a:p>
            <a:pPr>
              <a:lnSpc>
                <a:spcPct val="90000"/>
              </a:lnSpc>
              <a:buSzPct val="60000"/>
              <a:buFont typeface="Wingdings" charset="2"/>
              <a:buChar char="l"/>
            </a:pPr>
            <a:r>
              <a:rPr lang="en-US" altLang="zh-CN" sz="2400" i="1" dirty="0">
                <a:latin typeface="Calibri"/>
                <a:cs typeface="Calibri"/>
              </a:rPr>
              <a:t> The Spring and Autumn Annals </a:t>
            </a:r>
            <a:r>
              <a:rPr lang="en-US" altLang="zh-CN" sz="2400" dirty="0">
                <a:latin typeface="+mj-ea"/>
                <a:ea typeface="+mj-ea"/>
                <a:cs typeface="Calibri"/>
              </a:rPr>
              <a:t>《</a:t>
            </a:r>
            <a:r>
              <a:rPr lang="zh-CN" altLang="en-US" sz="2400" dirty="0">
                <a:latin typeface="+mj-ea"/>
                <a:ea typeface="+mj-ea"/>
                <a:cs typeface="Calibri"/>
              </a:rPr>
              <a:t>春秋</a:t>
            </a:r>
            <a:r>
              <a:rPr lang="en-US" altLang="zh-CN" sz="2400" dirty="0">
                <a:latin typeface="+mj-ea"/>
                <a:ea typeface="+mj-ea"/>
                <a:cs typeface="Calibri"/>
              </a:rPr>
              <a:t>》</a:t>
            </a:r>
          </a:p>
        </p:txBody>
      </p:sp>
      <p:sp>
        <p:nvSpPr>
          <p:cNvPr id="5"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pic>
        <p:nvPicPr>
          <p:cNvPr id="7" name="图片 6"/>
          <p:cNvPicPr>
            <a:picLocks noChangeAspect="1"/>
          </p:cNvPicPr>
          <p:nvPr/>
        </p:nvPicPr>
        <p:blipFill rotWithShape="1">
          <a:blip r:embed="rId2" cstate="print"/>
          <a:srcRect l="1722" t="10483" r="5423" b="8629"/>
          <a:stretch/>
        </p:blipFill>
        <p:spPr>
          <a:xfrm>
            <a:off x="1187624" y="4463795"/>
            <a:ext cx="3706411" cy="2421589"/>
          </a:xfrm>
          <a:prstGeom prst="rect">
            <a:avLst/>
          </a:prstGeom>
          <a:ln>
            <a:noFill/>
          </a:ln>
          <a:effectLst>
            <a:softEdge rad="112500"/>
          </a:effectLst>
        </p:spPr>
      </p:pic>
      <p:sp>
        <p:nvSpPr>
          <p:cNvPr id="8" name="矩形 7"/>
          <p:cNvSpPr/>
          <p:nvPr/>
        </p:nvSpPr>
        <p:spPr>
          <a:xfrm>
            <a:off x="3491880" y="1196752"/>
            <a:ext cx="2190774"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Official  Schools</a:t>
            </a:r>
          </a:p>
        </p:txBody>
      </p:sp>
    </p:spTree>
    <p:extLst>
      <p:ext uri="{BB962C8B-B14F-4D97-AF65-F5344CB8AC3E}">
        <p14:creationId xmlns="" xmlns:p14="http://schemas.microsoft.com/office/powerpoint/2010/main" val="36873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5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5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55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55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955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9558">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955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955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955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9558">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9558">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9558">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9558">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95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9" name="Rectangle 5"/>
          <p:cNvSpPr>
            <a:spLocks noGrp="1" noChangeArrowheads="1"/>
          </p:cNvSpPr>
          <p:nvPr>
            <p:ph sz="half" idx="4294967295"/>
          </p:nvPr>
        </p:nvSpPr>
        <p:spPr>
          <a:xfrm>
            <a:off x="971600" y="1772816"/>
            <a:ext cx="7848600" cy="4267200"/>
          </a:xfrm>
          <a:prstGeom prst="rect">
            <a:avLst/>
          </a:prstGeom>
        </p:spPr>
        <p:txBody>
          <a:bodyPr/>
          <a:lstStyle/>
          <a:p>
            <a:pPr marL="0" indent="0">
              <a:buNone/>
            </a:pPr>
            <a:endParaRPr lang="en-US" altLang="zh-CN" sz="2400" dirty="0">
              <a:latin typeface="Calibri"/>
              <a:cs typeface="Calibri"/>
            </a:endParaRPr>
          </a:p>
          <a:p>
            <a:r>
              <a:rPr lang="en-US" altLang="zh-CN" sz="2400" dirty="0">
                <a:latin typeface="Calibri"/>
                <a:cs typeface="Calibri"/>
              </a:rPr>
              <a:t>C</a:t>
            </a:r>
            <a:r>
              <a:rPr lang="en-US" altLang="zh-CN" sz="2400" dirty="0" smtClean="0">
                <a:latin typeface="Calibri"/>
                <a:cs typeface="Calibri"/>
              </a:rPr>
              <a:t>ame </a:t>
            </a:r>
            <a:r>
              <a:rPr lang="en-US" altLang="zh-CN" sz="2400" dirty="0">
                <a:latin typeface="Calibri"/>
                <a:cs typeface="Calibri"/>
              </a:rPr>
              <a:t>into being during the Tang Dynasty and continued until the end of the Qing </a:t>
            </a:r>
            <a:r>
              <a:rPr lang="en-US" altLang="zh-CN" sz="2400" dirty="0" smtClean="0">
                <a:latin typeface="Calibri"/>
                <a:cs typeface="Calibri"/>
              </a:rPr>
              <a:t>Dynasty</a:t>
            </a:r>
          </a:p>
          <a:p>
            <a:r>
              <a:rPr lang="en-US" altLang="zh-CN" sz="2400" dirty="0" smtClean="0">
                <a:latin typeface="Calibri"/>
                <a:cs typeface="Calibri"/>
              </a:rPr>
              <a:t>Established </a:t>
            </a:r>
            <a:r>
              <a:rPr lang="en-US" altLang="zh-CN" sz="2400" dirty="0">
                <a:latin typeface="Calibri"/>
                <a:cs typeface="Calibri"/>
              </a:rPr>
              <a:t>in various localities for studies and </a:t>
            </a:r>
            <a:r>
              <a:rPr lang="en-US" altLang="zh-CN" sz="2400" dirty="0" smtClean="0">
                <a:latin typeface="Calibri"/>
                <a:cs typeface="Calibri"/>
              </a:rPr>
              <a:t>lectures</a:t>
            </a:r>
          </a:p>
          <a:p>
            <a:r>
              <a:rPr lang="en-US" altLang="zh-CN" sz="2400" dirty="0"/>
              <a:t>E</a:t>
            </a:r>
            <a:r>
              <a:rPr lang="en-US" altLang="zh-CN" sz="2400" dirty="0" smtClean="0"/>
              <a:t>xisted for </a:t>
            </a:r>
            <a:r>
              <a:rPr lang="en-US" altLang="zh-CN" sz="2400" dirty="0"/>
              <a:t>thousands of years and were more like the present higher education institutions and </a:t>
            </a:r>
            <a:r>
              <a:rPr lang="en-US" altLang="zh-CN" sz="2400" dirty="0" smtClean="0"/>
              <a:t>libraries</a:t>
            </a:r>
          </a:p>
          <a:p>
            <a:r>
              <a:rPr lang="en-US" altLang="zh-CN" sz="2400" dirty="0"/>
              <a:t>B</a:t>
            </a:r>
            <a:r>
              <a:rPr lang="en-US" altLang="zh-CN" sz="2400" dirty="0" smtClean="0"/>
              <a:t>ecame </a:t>
            </a:r>
            <a:r>
              <a:rPr lang="en-US" altLang="zh-CN" sz="2400" dirty="0"/>
              <a:t>the gathering places for scholars, celebrities, and </a:t>
            </a:r>
            <a:r>
              <a:rPr lang="en-US" altLang="zh-CN" sz="2400" dirty="0" smtClean="0"/>
              <a:t>intellectuals</a:t>
            </a:r>
            <a:endParaRPr lang="en-US" altLang="zh-CN" sz="2400" dirty="0"/>
          </a:p>
          <a:p>
            <a:r>
              <a:rPr lang="en-US" altLang="zh-CN" sz="2400" dirty="0"/>
              <a:t>When the imperial civil examination system was abolished, most of the academies were converted into schools. </a:t>
            </a:r>
            <a:endParaRPr lang="en-US" altLang="zh-CN" sz="2400" dirty="0">
              <a:latin typeface="Calibri"/>
              <a:cs typeface="Calibri"/>
            </a:endParaRPr>
          </a:p>
          <a:p>
            <a:endParaRPr lang="en-US" altLang="zh-CN" sz="2400" b="1" dirty="0">
              <a:latin typeface="Calibri"/>
              <a:cs typeface="Calibri"/>
            </a:endParaRPr>
          </a:p>
        </p:txBody>
      </p:sp>
      <p:sp>
        <p:nvSpPr>
          <p:cNvPr id="4"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2" name="矩形 1"/>
          <p:cNvSpPr/>
          <p:nvPr/>
        </p:nvSpPr>
        <p:spPr>
          <a:xfrm>
            <a:off x="2627851" y="1671191"/>
            <a:ext cx="4320413"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E46C0A"/>
                </a:solidFill>
                <a:latin typeface="Calibri" pitchFamily="34" charset="0"/>
                <a:ea typeface="宋体" pitchFamily="2" charset="-122"/>
              </a:rPr>
              <a:t>The Academy of Classic </a:t>
            </a:r>
            <a:r>
              <a:rPr lang="en-US" altLang="zh-CN" sz="2400" b="1" dirty="0" smtClean="0">
                <a:solidFill>
                  <a:srgbClr val="E46C0A"/>
                </a:solidFill>
                <a:latin typeface="Calibri" pitchFamily="34" charset="0"/>
                <a:ea typeface="宋体" pitchFamily="2" charset="-122"/>
              </a:rPr>
              <a:t>Learning</a:t>
            </a:r>
            <a:endParaRPr lang="en-US" altLang="zh-CN" sz="2400" b="1" dirty="0">
              <a:solidFill>
                <a:srgbClr val="E46C0A"/>
              </a:solidFill>
              <a:latin typeface="Calibri" pitchFamily="34" charset="0"/>
              <a:ea typeface="宋体" pitchFamily="2" charset="-122"/>
            </a:endParaRPr>
          </a:p>
        </p:txBody>
      </p:sp>
      <p:sp>
        <p:nvSpPr>
          <p:cNvPr id="6" name="矩形 5"/>
          <p:cNvSpPr/>
          <p:nvPr/>
        </p:nvSpPr>
        <p:spPr>
          <a:xfrm>
            <a:off x="3605362" y="1167135"/>
            <a:ext cx="2190774"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Official  Schools</a:t>
            </a:r>
          </a:p>
        </p:txBody>
      </p:sp>
    </p:spTree>
    <p:extLst>
      <p:ext uri="{BB962C8B-B14F-4D97-AF65-F5344CB8AC3E}">
        <p14:creationId xmlns="" xmlns:p14="http://schemas.microsoft.com/office/powerpoint/2010/main" val="3394791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2629"/>
                                        </p:tgtEl>
                                        <p:attrNameLst>
                                          <p:attrName>style.visibility</p:attrName>
                                        </p:attrNameLst>
                                      </p:cBhvr>
                                      <p:to>
                                        <p:strVal val="visible"/>
                                      </p:to>
                                    </p:set>
                                    <p:anim calcmode="lin" valueType="num">
                                      <p:cBhvr additive="base">
                                        <p:cTn id="7" dur="500" fill="hold"/>
                                        <p:tgtEl>
                                          <p:spTgt spid="282629"/>
                                        </p:tgtEl>
                                        <p:attrNameLst>
                                          <p:attrName>ppt_x</p:attrName>
                                        </p:attrNameLst>
                                      </p:cBhvr>
                                      <p:tavLst>
                                        <p:tav tm="0">
                                          <p:val>
                                            <p:strVal val="#ppt_x"/>
                                          </p:val>
                                        </p:tav>
                                        <p:tav tm="100000">
                                          <p:val>
                                            <p:strVal val="#ppt_x"/>
                                          </p:val>
                                        </p:tav>
                                      </p:tavLst>
                                    </p:anim>
                                    <p:anim calcmode="lin" valueType="num">
                                      <p:cBhvr additive="base">
                                        <p:cTn id="8" dur="500" fill="hold"/>
                                        <p:tgtEl>
                                          <p:spTgt spid="282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Rectangle 2"/>
          <p:cNvSpPr>
            <a:spLocks noGrp="1" noRot="1" noChangeArrowheads="1"/>
          </p:cNvSpPr>
          <p:nvPr>
            <p:ph type="title" idx="4294967295"/>
          </p:nvPr>
        </p:nvSpPr>
        <p:spPr>
          <a:xfrm>
            <a:off x="2267744" y="1052736"/>
            <a:ext cx="5544616" cy="648072"/>
          </a:xfrm>
          <a:prstGeom prst="rect">
            <a:avLst/>
          </a:prstGeom>
        </p:spPr>
        <p:txBody>
          <a:bodyPr>
            <a:normAutofit/>
          </a:bodyPr>
          <a:lstStyle/>
          <a:p>
            <a:r>
              <a:rPr lang="en-US" altLang="zh-CN" sz="2400" b="1" dirty="0" smtClean="0">
                <a:solidFill>
                  <a:schemeClr val="accent6">
                    <a:lumMod val="75000"/>
                  </a:schemeClr>
                </a:solidFill>
                <a:latin typeface="Calibri"/>
                <a:cs typeface="Calibri"/>
              </a:rPr>
              <a:t>four </a:t>
            </a:r>
            <a:r>
              <a:rPr lang="en-US" altLang="zh-CN" sz="2400" b="1" dirty="0">
                <a:solidFill>
                  <a:schemeClr val="accent6">
                    <a:lumMod val="75000"/>
                  </a:schemeClr>
                </a:solidFill>
                <a:latin typeface="Calibri"/>
                <a:cs typeface="Calibri"/>
              </a:rPr>
              <a:t>famous academies of ancient </a:t>
            </a:r>
            <a:r>
              <a:rPr lang="en-US" altLang="zh-CN" sz="2400" b="1" dirty="0" smtClean="0">
                <a:solidFill>
                  <a:schemeClr val="accent6">
                    <a:lumMod val="75000"/>
                  </a:schemeClr>
                </a:solidFill>
                <a:latin typeface="Calibri"/>
                <a:cs typeface="Calibri"/>
              </a:rPr>
              <a:t>China</a:t>
            </a:r>
            <a:endParaRPr lang="en-US" altLang="zh-CN" sz="2400" b="1" dirty="0">
              <a:solidFill>
                <a:schemeClr val="accent6">
                  <a:lumMod val="75000"/>
                </a:schemeClr>
              </a:solidFill>
              <a:latin typeface="Calibri"/>
              <a:cs typeface="Calibri"/>
            </a:endParaRPr>
          </a:p>
        </p:txBody>
      </p:sp>
      <p:pic>
        <p:nvPicPr>
          <p:cNvPr id="284683" name="Picture 11" descr="20071108257760"/>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13601"/>
          <a:stretch/>
        </p:blipFill>
        <p:spPr bwMode="auto">
          <a:xfrm>
            <a:off x="4572000" y="1556792"/>
            <a:ext cx="3960440" cy="2592288"/>
          </a:xfrm>
          <a:prstGeom prst="rect">
            <a:avLst/>
          </a:prstGeom>
          <a:noFill/>
          <a:extLst>
            <a:ext uri="{909E8E84-426E-40dd-AFC4-6F175D3DCCD1}">
              <a14:hiddenFill xmlns="" xmlns:a14="http://schemas.microsoft.com/office/drawing/2010/main">
                <a:solidFill>
                  <a:srgbClr val="FFFFFF"/>
                </a:solidFill>
              </a14:hiddenFill>
            </a:ext>
          </a:extLst>
        </p:spPr>
      </p:pic>
      <p:pic>
        <p:nvPicPr>
          <p:cNvPr id="284684" name="Picture 12" descr="F:\中国文化概况\图\1.jpg"/>
          <p:cNvPicPr>
            <a:picLocks noChangeAspect="1" noChangeArrowheads="1"/>
          </p:cNvPicPr>
          <p:nvPr/>
        </p:nvPicPr>
        <p:blipFill>
          <a:blip r:embed="rId3">
            <a:extLst>
              <a:ext uri="{28A0092B-C50C-407E-A947-70E740481C1C}">
                <a14:useLocalDpi xmlns="" xmlns:a14="http://schemas.microsoft.com/office/drawing/2010/main" val="0"/>
              </a:ext>
            </a:extLst>
          </a:blip>
          <a:srcRect l="5971" b="4030"/>
          <a:stretch>
            <a:fillRect/>
          </a:stretch>
        </p:blipFill>
        <p:spPr bwMode="auto">
          <a:xfrm>
            <a:off x="236382" y="1484784"/>
            <a:ext cx="4119594" cy="2664296"/>
          </a:xfrm>
          <a:prstGeom prst="rect">
            <a:avLst/>
          </a:prstGeom>
          <a:noFill/>
          <a:extLst>
            <a:ext uri="{909E8E84-426E-40dd-AFC4-6F175D3DCCD1}">
              <a14:hiddenFill xmlns="" xmlns:a14="http://schemas.microsoft.com/office/drawing/2010/main">
                <a:solidFill>
                  <a:srgbClr val="FFFFFF"/>
                </a:solidFill>
              </a14:hiddenFill>
            </a:ext>
          </a:extLst>
        </p:spPr>
      </p:pic>
      <p:sp>
        <p:nvSpPr>
          <p:cNvPr id="284676" name="Rectangle 4"/>
          <p:cNvSpPr>
            <a:spLocks noGrp="1" noChangeArrowheads="1"/>
          </p:cNvSpPr>
          <p:nvPr>
            <p:ph sz="half" idx="4294967295"/>
          </p:nvPr>
        </p:nvSpPr>
        <p:spPr>
          <a:xfrm>
            <a:off x="251520" y="3717032"/>
            <a:ext cx="3600400" cy="432048"/>
          </a:xfrm>
          <a:prstGeom prst="rect">
            <a:avLst/>
          </a:prstGeom>
          <a:ln>
            <a:noFill/>
          </a:ln>
        </p:spPr>
        <p:style>
          <a:lnRef idx="2">
            <a:schemeClr val="accent6"/>
          </a:lnRef>
          <a:fillRef idx="1">
            <a:schemeClr val="lt1"/>
          </a:fillRef>
          <a:effectRef idx="0">
            <a:schemeClr val="accent6"/>
          </a:effectRef>
          <a:fontRef idx="minor">
            <a:schemeClr val="dk1"/>
          </a:fontRef>
        </p:style>
        <p:txBody>
          <a:bodyPr/>
          <a:lstStyle/>
          <a:p>
            <a:pPr marL="0" indent="0" algn="ctr">
              <a:buNone/>
            </a:pPr>
            <a:r>
              <a:rPr lang="en-US" altLang="zh-CN" sz="2200" dirty="0" err="1">
                <a:latin typeface="Calibri"/>
                <a:cs typeface="Calibri"/>
              </a:rPr>
              <a:t>Yuelu</a:t>
            </a:r>
            <a:r>
              <a:rPr lang="en-US" altLang="zh-CN" sz="2200" dirty="0">
                <a:latin typeface="Calibri"/>
                <a:cs typeface="Calibri"/>
              </a:rPr>
              <a:t> </a:t>
            </a:r>
            <a:r>
              <a:rPr lang="en-US" altLang="zh-CN" sz="2200" dirty="0" smtClean="0">
                <a:latin typeface="Calibri"/>
                <a:cs typeface="Calibri"/>
              </a:rPr>
              <a:t>Academy</a:t>
            </a:r>
            <a:r>
              <a:rPr lang="en-US" altLang="zh-CN" sz="2200" dirty="0" smtClean="0">
                <a:latin typeface="+mj-ea"/>
                <a:ea typeface="+mj-ea"/>
                <a:cs typeface="Calibri"/>
              </a:rPr>
              <a:t>(</a:t>
            </a:r>
            <a:r>
              <a:rPr lang="zh-CN" altLang="en-US" sz="2200" dirty="0">
                <a:latin typeface="+mj-ea"/>
                <a:ea typeface="+mj-ea"/>
                <a:cs typeface="Calibri"/>
              </a:rPr>
              <a:t>岳麓书院</a:t>
            </a:r>
            <a:r>
              <a:rPr lang="en-US" altLang="zh-CN" sz="2200" dirty="0">
                <a:latin typeface="+mj-ea"/>
                <a:ea typeface="+mj-ea"/>
                <a:cs typeface="Calibri"/>
              </a:rPr>
              <a:t>) </a:t>
            </a:r>
          </a:p>
          <a:p>
            <a:endParaRPr lang="en-US" altLang="zh-CN" sz="2400" b="1" dirty="0">
              <a:latin typeface="Calibri"/>
              <a:cs typeface="Calibri"/>
            </a:endParaRPr>
          </a:p>
        </p:txBody>
      </p:sp>
      <p:sp>
        <p:nvSpPr>
          <p:cNvPr id="284677" name="Rectangle 5"/>
          <p:cNvSpPr>
            <a:spLocks noGrp="1" noChangeArrowheads="1"/>
          </p:cNvSpPr>
          <p:nvPr>
            <p:ph sz="half" idx="4294967295"/>
          </p:nvPr>
        </p:nvSpPr>
        <p:spPr>
          <a:xfrm>
            <a:off x="5292080" y="3379390"/>
            <a:ext cx="2520280" cy="769690"/>
          </a:xfrm>
          <a:prstGeom prst="rect">
            <a:avLst/>
          </a:prstGeom>
          <a:ln>
            <a:noFill/>
          </a:ln>
        </p:spPr>
        <p:style>
          <a:lnRef idx="2">
            <a:schemeClr val="accent6"/>
          </a:lnRef>
          <a:fillRef idx="1">
            <a:schemeClr val="lt1"/>
          </a:fillRef>
          <a:effectRef idx="0">
            <a:schemeClr val="accent6"/>
          </a:effectRef>
          <a:fontRef idx="minor">
            <a:schemeClr val="dk1"/>
          </a:fontRef>
        </p:style>
        <p:txBody>
          <a:bodyPr/>
          <a:lstStyle/>
          <a:p>
            <a:pPr marL="0" indent="0" algn="ctr">
              <a:buNone/>
            </a:pPr>
            <a:r>
              <a:rPr lang="en-US" altLang="zh-CN" sz="2200" dirty="0" err="1">
                <a:latin typeface="Calibri"/>
                <a:cs typeface="Calibri"/>
              </a:rPr>
              <a:t>Bailudong</a:t>
            </a:r>
            <a:r>
              <a:rPr lang="en-US" altLang="zh-CN" sz="2200" dirty="0">
                <a:latin typeface="Calibri"/>
                <a:cs typeface="Calibri"/>
              </a:rPr>
              <a:t> Academy </a:t>
            </a:r>
            <a:endParaRPr lang="en-US" altLang="zh-CN" sz="2200" dirty="0" smtClean="0">
              <a:latin typeface="Calibri"/>
              <a:cs typeface="Calibri"/>
            </a:endParaRPr>
          </a:p>
          <a:p>
            <a:pPr marL="0" indent="0" algn="ctr">
              <a:buNone/>
            </a:pPr>
            <a:r>
              <a:rPr lang="en-US" altLang="zh-CN" sz="2200" dirty="0" smtClean="0">
                <a:latin typeface="+mj-ea"/>
                <a:ea typeface="+mj-ea"/>
                <a:cs typeface="Calibri"/>
              </a:rPr>
              <a:t>(</a:t>
            </a:r>
            <a:r>
              <a:rPr lang="zh-CN" altLang="en-US" sz="2200" dirty="0">
                <a:latin typeface="+mj-ea"/>
                <a:ea typeface="+mj-ea"/>
                <a:cs typeface="Calibri"/>
              </a:rPr>
              <a:t>白鹿洞书院</a:t>
            </a:r>
            <a:r>
              <a:rPr lang="en-US" altLang="zh-CN" sz="2200" dirty="0">
                <a:latin typeface="+mj-ea"/>
                <a:ea typeface="+mj-ea"/>
                <a:cs typeface="Calibri"/>
              </a:rPr>
              <a:t>)</a:t>
            </a:r>
          </a:p>
        </p:txBody>
      </p:sp>
      <p:sp>
        <p:nvSpPr>
          <p:cNvPr id="7" name="TextBox 8"/>
          <p:cNvSpPr txBox="1">
            <a:spLocks noChangeArrowheads="1"/>
          </p:cNvSpPr>
          <p:nvPr/>
        </p:nvSpPr>
        <p:spPr bwMode="auto">
          <a:xfrm>
            <a:off x="-207318"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pic>
        <p:nvPicPr>
          <p:cNvPr id="9" name="Picture 8" descr="2f27fd8b27122db2d75bf2fe3ffb4896"/>
          <p:cNvPicPr>
            <a:picLocks noChangeAspect="1" noChangeArrowheads="1"/>
          </p:cNvPicPr>
          <p:nvPr/>
        </p:nvPicPr>
        <p:blipFill rotWithShape="1">
          <a:blip r:embed="rId4">
            <a:extLst>
              <a:ext uri="{28A0092B-C50C-407E-A947-70E740481C1C}">
                <a14:useLocalDpi xmlns="" xmlns:a14="http://schemas.microsoft.com/office/drawing/2010/main" val="0"/>
              </a:ext>
            </a:extLst>
          </a:blip>
          <a:srcRect b="30595"/>
          <a:stretch/>
        </p:blipFill>
        <p:spPr bwMode="auto">
          <a:xfrm>
            <a:off x="251520" y="4221088"/>
            <a:ext cx="4104456" cy="2636912"/>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5"/>
          <p:cNvSpPr txBox="1">
            <a:spLocks noChangeArrowheads="1"/>
          </p:cNvSpPr>
          <p:nvPr/>
        </p:nvSpPr>
        <p:spPr>
          <a:xfrm>
            <a:off x="310820" y="6309320"/>
            <a:ext cx="4117626" cy="504056"/>
          </a:xfrm>
          <a:prstGeom prst="rect">
            <a:avLst/>
          </a:prstGeom>
          <a:ln w="25400" cap="flat" cmpd="sng" algn="ctr">
            <a:noFill/>
            <a:prstDash val="solid"/>
          </a:ln>
        </p:spPr>
        <p:style>
          <a:lnRef idx="2">
            <a:schemeClr val="accent6"/>
          </a:lnRef>
          <a:fillRef idx="1">
            <a:schemeClr val="lt1"/>
          </a:fillRef>
          <a:effectRef idx="0">
            <a:schemeClr val="accent6"/>
          </a:effectRef>
          <a:fontRef idx="minor">
            <a:schemeClr val="dk1"/>
          </a:fontRef>
        </p:style>
        <p:txBody>
          <a:bodyPr/>
          <a:lstStyle>
            <a:lvl1pPr marL="363538" indent="-363538" algn="l" defTabSz="971550" rtl="0" eaLnBrk="1" fontAlgn="base" hangingPunct="1">
              <a:spcBef>
                <a:spcPct val="20000"/>
              </a:spcBef>
              <a:spcAft>
                <a:spcPct val="0"/>
              </a:spcAft>
              <a:buFont typeface="Arial" pitchFamily="34" charset="0"/>
              <a:buChar char="•"/>
              <a:defRPr sz="3400" kern="1200">
                <a:solidFill>
                  <a:schemeClr val="dk1"/>
                </a:solidFill>
                <a:latin typeface="+mn-lt"/>
                <a:ea typeface="+mn-ea"/>
                <a:cs typeface="+mn-cs"/>
              </a:defRPr>
            </a:lvl1pPr>
            <a:lvl2pPr marL="788988" indent="-303213" algn="l" defTabSz="971550" rtl="0" eaLnBrk="1" fontAlgn="base" hangingPunct="1">
              <a:spcBef>
                <a:spcPct val="20000"/>
              </a:spcBef>
              <a:spcAft>
                <a:spcPct val="0"/>
              </a:spcAft>
              <a:buFont typeface="Arial" pitchFamily="34" charset="0"/>
              <a:buChar char="–"/>
              <a:defRPr sz="3000" kern="1200">
                <a:solidFill>
                  <a:schemeClr val="dk1"/>
                </a:solidFill>
                <a:latin typeface="+mn-lt"/>
                <a:ea typeface="+mn-ea"/>
                <a:cs typeface="+mn-cs"/>
              </a:defRPr>
            </a:lvl2pPr>
            <a:lvl3pPr marL="1214438" indent="-242888" algn="l" defTabSz="971550" rtl="0" eaLnBrk="1" fontAlgn="base" hangingPunct="1">
              <a:spcBef>
                <a:spcPct val="20000"/>
              </a:spcBef>
              <a:spcAft>
                <a:spcPct val="0"/>
              </a:spcAft>
              <a:buFont typeface="Arial" pitchFamily="34" charset="0"/>
              <a:buChar char="•"/>
              <a:defRPr sz="2600" kern="1200">
                <a:solidFill>
                  <a:schemeClr val="dk1"/>
                </a:solidFill>
                <a:latin typeface="+mn-lt"/>
                <a:ea typeface="+mn-ea"/>
                <a:cs typeface="+mn-cs"/>
              </a:defRPr>
            </a:lvl3pPr>
            <a:lvl4pPr marL="1700213" indent="-242888" algn="l" defTabSz="971550" rtl="0" eaLnBrk="1" fontAlgn="base" hangingPunct="1">
              <a:spcBef>
                <a:spcPct val="20000"/>
              </a:spcBef>
              <a:spcAft>
                <a:spcPct val="0"/>
              </a:spcAft>
              <a:buFont typeface="Arial" pitchFamily="34" charset="0"/>
              <a:buChar char="–"/>
              <a:defRPr sz="2100" kern="1200">
                <a:solidFill>
                  <a:schemeClr val="dk1"/>
                </a:solidFill>
                <a:latin typeface="+mn-lt"/>
                <a:ea typeface="+mn-ea"/>
                <a:cs typeface="+mn-cs"/>
              </a:defRPr>
            </a:lvl4pPr>
            <a:lvl5pPr marL="2185988" indent="-242888" algn="l" defTabSz="971550" rtl="0" eaLnBrk="1" fontAlgn="base" hangingPunct="1">
              <a:spcBef>
                <a:spcPct val="20000"/>
              </a:spcBef>
              <a:spcAft>
                <a:spcPct val="0"/>
              </a:spcAft>
              <a:buFont typeface="Arial" pitchFamily="34" charset="0"/>
              <a:buChar char="»"/>
              <a:defRPr sz="2100" kern="1200">
                <a:solidFill>
                  <a:schemeClr val="dk1"/>
                </a:solidFill>
                <a:latin typeface="+mn-lt"/>
                <a:ea typeface="+mn-ea"/>
                <a:cs typeface="+mn-cs"/>
              </a:defRPr>
            </a:lvl5pPr>
            <a:lvl6pPr marL="2673271"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3159321"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645370"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4131419"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pPr marL="0" indent="0">
              <a:buFont typeface="Arial" pitchFamily="34" charset="0"/>
              <a:buNone/>
            </a:pPr>
            <a:r>
              <a:rPr lang="en-US" altLang="zh-CN" sz="2200" dirty="0" smtClean="0">
                <a:latin typeface="+mj-lt"/>
                <a:cs typeface="Calibri"/>
              </a:rPr>
              <a:t>Songyang Academy </a:t>
            </a:r>
            <a:r>
              <a:rPr lang="en-US" altLang="zh-CN" sz="2200" dirty="0" smtClean="0">
                <a:latin typeface="+mj-ea"/>
                <a:ea typeface="+mj-ea"/>
                <a:cs typeface="Calibri"/>
              </a:rPr>
              <a:t>(</a:t>
            </a:r>
            <a:r>
              <a:rPr lang="zh-CN" altLang="en-US" sz="2200" dirty="0" smtClean="0">
                <a:latin typeface="+mj-ea"/>
                <a:ea typeface="+mj-ea"/>
                <a:cs typeface="Calibri"/>
              </a:rPr>
              <a:t>嵩阳书院</a:t>
            </a:r>
            <a:r>
              <a:rPr lang="en-US" altLang="zh-CN" sz="2200" dirty="0" smtClean="0">
                <a:latin typeface="+mj-ea"/>
                <a:ea typeface="+mj-ea"/>
                <a:cs typeface="Calibri"/>
              </a:rPr>
              <a:t>) </a:t>
            </a:r>
            <a:endParaRPr lang="en-US" altLang="zh-CN" sz="2200" dirty="0">
              <a:latin typeface="+mj-ea"/>
              <a:ea typeface="+mj-ea"/>
              <a:cs typeface="Calibri"/>
            </a:endParaRPr>
          </a:p>
        </p:txBody>
      </p:sp>
      <p:pic>
        <p:nvPicPr>
          <p:cNvPr id="11" name="Picture 10" descr="20070705180553"/>
          <p:cNvPicPr>
            <a:picLocks noChangeAspect="1" noChangeArrowheads="1"/>
          </p:cNvPicPr>
          <p:nvPr/>
        </p:nvPicPr>
        <p:blipFill rotWithShape="1">
          <a:blip r:embed="rId5">
            <a:extLst>
              <a:ext uri="{28A0092B-C50C-407E-A947-70E740481C1C}">
                <a14:useLocalDpi xmlns="" xmlns:a14="http://schemas.microsoft.com/office/drawing/2010/main" val="0"/>
              </a:ext>
            </a:extLst>
          </a:blip>
          <a:srcRect b="22582"/>
          <a:stretch/>
        </p:blipFill>
        <p:spPr bwMode="auto">
          <a:xfrm>
            <a:off x="4586692" y="4293096"/>
            <a:ext cx="4017755" cy="256490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6"/>
          <p:cNvSpPr txBox="1">
            <a:spLocks noChangeArrowheads="1"/>
          </p:cNvSpPr>
          <p:nvPr/>
        </p:nvSpPr>
        <p:spPr>
          <a:xfrm>
            <a:off x="4572000" y="6325744"/>
            <a:ext cx="4032448" cy="504056"/>
          </a:xfrm>
          <a:prstGeom prst="rect">
            <a:avLst/>
          </a:prstGeom>
          <a:ln w="25400" cap="flat" cmpd="sng" algn="ctr">
            <a:noFill/>
            <a:prstDash val="solid"/>
          </a:ln>
        </p:spPr>
        <p:style>
          <a:lnRef idx="2">
            <a:schemeClr val="accent6"/>
          </a:lnRef>
          <a:fillRef idx="1">
            <a:schemeClr val="lt1"/>
          </a:fillRef>
          <a:effectRef idx="0">
            <a:schemeClr val="accent6"/>
          </a:effectRef>
          <a:fontRef idx="minor">
            <a:schemeClr val="dk1"/>
          </a:fontRef>
        </p:style>
        <p:txBody>
          <a:bodyPr/>
          <a:lstStyle>
            <a:lvl1pPr marL="363538" indent="-363538" algn="l" defTabSz="971550" rtl="0" eaLnBrk="1" fontAlgn="base" hangingPunct="1">
              <a:spcBef>
                <a:spcPct val="20000"/>
              </a:spcBef>
              <a:spcAft>
                <a:spcPct val="0"/>
              </a:spcAft>
              <a:buFont typeface="Arial" pitchFamily="34" charset="0"/>
              <a:buChar char="•"/>
              <a:defRPr sz="3400" kern="1200">
                <a:solidFill>
                  <a:schemeClr val="dk1"/>
                </a:solidFill>
                <a:latin typeface="+mn-lt"/>
                <a:ea typeface="+mn-ea"/>
                <a:cs typeface="+mn-cs"/>
              </a:defRPr>
            </a:lvl1pPr>
            <a:lvl2pPr marL="788988" indent="-303213" algn="l" defTabSz="971550" rtl="0" eaLnBrk="1" fontAlgn="base" hangingPunct="1">
              <a:spcBef>
                <a:spcPct val="20000"/>
              </a:spcBef>
              <a:spcAft>
                <a:spcPct val="0"/>
              </a:spcAft>
              <a:buFont typeface="Arial" pitchFamily="34" charset="0"/>
              <a:buChar char="–"/>
              <a:defRPr sz="3000" kern="1200">
                <a:solidFill>
                  <a:schemeClr val="dk1"/>
                </a:solidFill>
                <a:latin typeface="+mn-lt"/>
                <a:ea typeface="+mn-ea"/>
                <a:cs typeface="+mn-cs"/>
              </a:defRPr>
            </a:lvl2pPr>
            <a:lvl3pPr marL="1214438" indent="-242888" algn="l" defTabSz="971550" rtl="0" eaLnBrk="1" fontAlgn="base" hangingPunct="1">
              <a:spcBef>
                <a:spcPct val="20000"/>
              </a:spcBef>
              <a:spcAft>
                <a:spcPct val="0"/>
              </a:spcAft>
              <a:buFont typeface="Arial" pitchFamily="34" charset="0"/>
              <a:buChar char="•"/>
              <a:defRPr sz="2600" kern="1200">
                <a:solidFill>
                  <a:schemeClr val="dk1"/>
                </a:solidFill>
                <a:latin typeface="+mn-lt"/>
                <a:ea typeface="+mn-ea"/>
                <a:cs typeface="+mn-cs"/>
              </a:defRPr>
            </a:lvl3pPr>
            <a:lvl4pPr marL="1700213" indent="-242888" algn="l" defTabSz="971550" rtl="0" eaLnBrk="1" fontAlgn="base" hangingPunct="1">
              <a:spcBef>
                <a:spcPct val="20000"/>
              </a:spcBef>
              <a:spcAft>
                <a:spcPct val="0"/>
              </a:spcAft>
              <a:buFont typeface="Arial" pitchFamily="34" charset="0"/>
              <a:buChar char="–"/>
              <a:defRPr sz="2100" kern="1200">
                <a:solidFill>
                  <a:schemeClr val="dk1"/>
                </a:solidFill>
                <a:latin typeface="+mn-lt"/>
                <a:ea typeface="+mn-ea"/>
                <a:cs typeface="+mn-cs"/>
              </a:defRPr>
            </a:lvl4pPr>
            <a:lvl5pPr marL="2185988" indent="-242888" algn="l" defTabSz="971550" rtl="0" eaLnBrk="1" fontAlgn="base" hangingPunct="1">
              <a:spcBef>
                <a:spcPct val="20000"/>
              </a:spcBef>
              <a:spcAft>
                <a:spcPct val="0"/>
              </a:spcAft>
              <a:buFont typeface="Arial" pitchFamily="34" charset="0"/>
              <a:buChar char="»"/>
              <a:defRPr sz="2100" kern="1200">
                <a:solidFill>
                  <a:schemeClr val="dk1"/>
                </a:solidFill>
                <a:latin typeface="+mn-lt"/>
                <a:ea typeface="+mn-ea"/>
                <a:cs typeface="+mn-cs"/>
              </a:defRPr>
            </a:lvl5pPr>
            <a:lvl6pPr marL="2673271"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3159321"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645370"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4131419" indent="-243025" algn="l" defTabSz="97209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pPr marL="0" indent="0" algn="ctr">
              <a:buFont typeface="Arial" pitchFamily="34" charset="0"/>
              <a:buNone/>
            </a:pPr>
            <a:r>
              <a:rPr lang="en-US" altLang="zh-CN" sz="2200" dirty="0" err="1" smtClean="0">
                <a:latin typeface="Calibri"/>
                <a:cs typeface="Calibri"/>
              </a:rPr>
              <a:t>Yingtian</a:t>
            </a:r>
            <a:r>
              <a:rPr lang="en-US" altLang="zh-CN" sz="2200" dirty="0" smtClean="0">
                <a:latin typeface="Calibri"/>
                <a:cs typeface="Calibri"/>
              </a:rPr>
              <a:t> Academy</a:t>
            </a:r>
            <a:r>
              <a:rPr lang="en-US" altLang="zh-CN" sz="2200" dirty="0" smtClean="0">
                <a:latin typeface="+mj-ea"/>
                <a:ea typeface="+mj-ea"/>
                <a:cs typeface="Calibri"/>
              </a:rPr>
              <a:t>(</a:t>
            </a:r>
            <a:r>
              <a:rPr lang="zh-CN" altLang="en-US" sz="2200" dirty="0" smtClean="0">
                <a:latin typeface="+mj-ea"/>
                <a:ea typeface="+mj-ea"/>
                <a:cs typeface="Calibri"/>
              </a:rPr>
              <a:t>应天书院</a:t>
            </a:r>
            <a:r>
              <a:rPr lang="en-US" altLang="zh-CN" sz="2200" dirty="0" smtClean="0">
                <a:latin typeface="+mj-ea"/>
                <a:ea typeface="+mj-ea"/>
                <a:cs typeface="Calibri"/>
              </a:rPr>
              <a:t>) </a:t>
            </a:r>
            <a:endParaRPr lang="en-US" altLang="zh-CN" sz="2200" dirty="0">
              <a:latin typeface="+mj-ea"/>
              <a:ea typeface="+mj-ea"/>
              <a:cs typeface="Calibri"/>
            </a:endParaRPr>
          </a:p>
        </p:txBody>
      </p:sp>
    </p:spTree>
    <p:extLst>
      <p:ext uri="{BB962C8B-B14F-4D97-AF65-F5344CB8AC3E}">
        <p14:creationId xmlns="" xmlns:p14="http://schemas.microsoft.com/office/powerpoint/2010/main" val="2000790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4676">
                                            <p:txEl>
                                              <p:pRg st="0" end="0"/>
                                            </p:txEl>
                                          </p:spTgt>
                                        </p:tgtEl>
                                        <p:attrNameLst>
                                          <p:attrName>style.visibility</p:attrName>
                                        </p:attrNameLst>
                                      </p:cBhvr>
                                      <p:to>
                                        <p:strVal val="visible"/>
                                      </p:to>
                                    </p:set>
                                    <p:animEffect transition="in" filter="dissolve">
                                      <p:cBhvr>
                                        <p:cTn id="7" dur="500"/>
                                        <p:tgtEl>
                                          <p:spTgt spid="28467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4684"/>
                                        </p:tgtEl>
                                        <p:attrNameLst>
                                          <p:attrName>style.visibility</p:attrName>
                                        </p:attrNameLst>
                                      </p:cBhvr>
                                      <p:to>
                                        <p:strVal val="visible"/>
                                      </p:to>
                                    </p:set>
                                    <p:animEffect transition="in" filter="dissolve">
                                      <p:cBhvr>
                                        <p:cTn id="12" dur="500"/>
                                        <p:tgtEl>
                                          <p:spTgt spid="2846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4677">
                                            <p:txEl>
                                              <p:pRg st="0" end="0"/>
                                            </p:txEl>
                                          </p:spTgt>
                                        </p:tgtEl>
                                        <p:attrNameLst>
                                          <p:attrName>style.visibility</p:attrName>
                                        </p:attrNameLst>
                                      </p:cBhvr>
                                      <p:to>
                                        <p:strVal val="visible"/>
                                      </p:to>
                                    </p:set>
                                    <p:animEffect transition="in" filter="dissolve">
                                      <p:cBhvr>
                                        <p:cTn id="17" dur="500"/>
                                        <p:tgtEl>
                                          <p:spTgt spid="28467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84677">
                                            <p:txEl>
                                              <p:pRg st="1" end="1"/>
                                            </p:txEl>
                                          </p:spTgt>
                                        </p:tgtEl>
                                        <p:attrNameLst>
                                          <p:attrName>style.visibility</p:attrName>
                                        </p:attrNameLst>
                                      </p:cBhvr>
                                      <p:to>
                                        <p:strVal val="visible"/>
                                      </p:to>
                                    </p:set>
                                    <p:animEffect transition="in" filter="dissolve">
                                      <p:cBhvr>
                                        <p:cTn id="20" dur="500"/>
                                        <p:tgtEl>
                                          <p:spTgt spid="28467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84683"/>
                                        </p:tgtEl>
                                        <p:attrNameLst>
                                          <p:attrName>style.visibility</p:attrName>
                                        </p:attrNameLst>
                                      </p:cBhvr>
                                      <p:to>
                                        <p:strVal val="visible"/>
                                      </p:to>
                                    </p:set>
                                    <p:animEffect transition="in" filter="dissolve">
                                      <p:cBhvr>
                                        <p:cTn id="25" dur="500"/>
                                        <p:tgtEl>
                                          <p:spTgt spid="28468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 calcmode="lin" valueType="num">
                                      <p:cBhvr additive="base">
                                        <p:cTn id="3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amond(in)">
                                      <p:cBhvr>
                                        <p:cTn id="36" dur="2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build="p" autoUpdateAnimBg="0"/>
      <p:bldP spid="284677" grpId="0" uiExpand="1"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3568" y="1844824"/>
            <a:ext cx="7992888" cy="4525962"/>
          </a:xfrm>
          <a:prstGeom prst="rect">
            <a:avLst/>
          </a:prstGeom>
        </p:spPr>
        <p:txBody>
          <a:bodyPr/>
          <a:lstStyle/>
          <a:p>
            <a:pPr>
              <a:spcBef>
                <a:spcPts val="1200"/>
              </a:spcBef>
            </a:pPr>
            <a:r>
              <a:rPr lang="en-US" altLang="zh-CN" sz="2400" dirty="0">
                <a:latin typeface="+mj-lt"/>
                <a:cs typeface="Calibri"/>
              </a:rPr>
              <a:t>D</a:t>
            </a:r>
            <a:r>
              <a:rPr lang="en-US" altLang="zh-CN" sz="2400" dirty="0" smtClean="0">
                <a:latin typeface="+mj-lt"/>
                <a:cs typeface="Calibri"/>
              </a:rPr>
              <a:t>ominated </a:t>
            </a:r>
            <a:r>
              <a:rPr lang="en-US" altLang="zh-CN" sz="2400" dirty="0">
                <a:latin typeface="+mj-lt"/>
                <a:cs typeface="Calibri"/>
              </a:rPr>
              <a:t>education in China’s feudal </a:t>
            </a:r>
            <a:r>
              <a:rPr lang="en-US" altLang="zh-CN" sz="2400" dirty="0" smtClean="0">
                <a:latin typeface="+mj-lt"/>
                <a:cs typeface="Calibri"/>
              </a:rPr>
              <a:t>society</a:t>
            </a:r>
          </a:p>
          <a:p>
            <a:pPr>
              <a:spcBef>
                <a:spcPts val="1200"/>
              </a:spcBef>
            </a:pPr>
            <a:r>
              <a:rPr lang="en-US" altLang="zh-CN" sz="2400" dirty="0">
                <a:latin typeface="+mj-lt"/>
                <a:cs typeface="Calibri"/>
              </a:rPr>
              <a:t>T</a:t>
            </a:r>
            <a:r>
              <a:rPr lang="en-US" altLang="zh-CN" sz="2400" dirty="0" smtClean="0">
                <a:latin typeface="+mj-lt"/>
                <a:cs typeface="Calibri"/>
              </a:rPr>
              <a:t>he method</a:t>
            </a:r>
            <a:r>
              <a:rPr lang="en-US" altLang="zh-CN" sz="2400" dirty="0">
                <a:latin typeface="+mj-lt"/>
                <a:cs typeface="Calibri"/>
              </a:rPr>
              <a:t> </a:t>
            </a:r>
            <a:r>
              <a:rPr lang="en-US" altLang="zh-CN" sz="2400" dirty="0" smtClean="0">
                <a:latin typeface="+mj-lt"/>
                <a:cs typeface="Calibri"/>
              </a:rPr>
              <a:t>by </a:t>
            </a:r>
            <a:r>
              <a:rPr lang="en-US" altLang="zh-CN" sz="2400" dirty="0">
                <a:latin typeface="+mj-lt"/>
                <a:cs typeface="Calibri"/>
              </a:rPr>
              <a:t>which talented people were recognized and selected as government </a:t>
            </a:r>
            <a:r>
              <a:rPr lang="en-US" altLang="zh-CN" sz="2400" dirty="0" smtClean="0">
                <a:latin typeface="+mj-lt"/>
                <a:cs typeface="Calibri"/>
              </a:rPr>
              <a:t>officials</a:t>
            </a:r>
          </a:p>
          <a:p>
            <a:pPr>
              <a:spcBef>
                <a:spcPts val="1200"/>
              </a:spcBef>
            </a:pPr>
            <a:r>
              <a:rPr lang="en-US" altLang="zh-CN" sz="2400" dirty="0">
                <a:latin typeface="+mj-lt"/>
                <a:cs typeface="Calibri"/>
              </a:rPr>
              <a:t>O</a:t>
            </a:r>
            <a:r>
              <a:rPr lang="en-US" altLang="zh-CN" sz="2400" dirty="0" smtClean="0">
                <a:latin typeface="+mj-lt"/>
                <a:cs typeface="Calibri"/>
              </a:rPr>
              <a:t>riginated </a:t>
            </a:r>
            <a:r>
              <a:rPr lang="en-US" altLang="zh-CN" sz="2400" dirty="0">
                <a:latin typeface="+mj-lt"/>
                <a:cs typeface="Calibri"/>
              </a:rPr>
              <a:t>in the Sui Dynasty and lasted more than 1,300 years until </a:t>
            </a:r>
            <a:r>
              <a:rPr lang="en-US" altLang="zh-CN" sz="2400" dirty="0" smtClean="0">
                <a:latin typeface="+mj-lt"/>
                <a:cs typeface="Calibri"/>
              </a:rPr>
              <a:t>the late </a:t>
            </a:r>
            <a:r>
              <a:rPr lang="en-US" altLang="zh-CN" sz="2400" dirty="0">
                <a:latin typeface="+mj-lt"/>
                <a:cs typeface="Calibri"/>
              </a:rPr>
              <a:t>Qing </a:t>
            </a:r>
            <a:r>
              <a:rPr lang="en-US" altLang="zh-CN" sz="2400" dirty="0" smtClean="0">
                <a:latin typeface="+mj-lt"/>
                <a:cs typeface="Calibri"/>
              </a:rPr>
              <a:t>Dynasty</a:t>
            </a:r>
            <a:r>
              <a:rPr lang="en-GB" altLang="zh-CN" sz="2400" dirty="0" smtClean="0">
                <a:latin typeface="+mj-lt"/>
                <a:cs typeface="Calibri"/>
              </a:rPr>
              <a:t>.</a:t>
            </a:r>
          </a:p>
          <a:p>
            <a:pPr>
              <a:spcBef>
                <a:spcPts val="1200"/>
              </a:spcBef>
            </a:pPr>
            <a:r>
              <a:rPr lang="en-GB" altLang="zh-CN" sz="2400" dirty="0">
                <a:latin typeface="+mj-lt"/>
              </a:rPr>
              <a:t>O</a:t>
            </a:r>
            <a:r>
              <a:rPr lang="en-GB" altLang="zh-CN" sz="2400" dirty="0" smtClean="0">
                <a:latin typeface="+mj-lt"/>
              </a:rPr>
              <a:t>nce served as a positive method to enable almost all men to </a:t>
            </a:r>
            <a:r>
              <a:rPr lang="en-GB" altLang="zh-CN" sz="2400" dirty="0">
                <a:latin typeface="+mj-lt"/>
              </a:rPr>
              <a:t>realise their </a:t>
            </a:r>
            <a:r>
              <a:rPr lang="en-GB" altLang="zh-CN" sz="2400" dirty="0" smtClean="0">
                <a:latin typeface="+mj-lt"/>
              </a:rPr>
              <a:t>potential, regardless of their </a:t>
            </a:r>
            <a:r>
              <a:rPr lang="en-GB" altLang="zh-CN" sz="2400" dirty="0">
                <a:latin typeface="+mj-lt"/>
              </a:rPr>
              <a:t>parentage or </a:t>
            </a:r>
            <a:r>
              <a:rPr lang="en-GB" altLang="zh-CN" sz="2400" dirty="0" smtClean="0">
                <a:latin typeface="+mj-lt"/>
              </a:rPr>
              <a:t>age. </a:t>
            </a:r>
            <a:endParaRPr lang="en-GB" altLang="zh-CN" sz="2400" dirty="0" smtClean="0">
              <a:latin typeface="+mj-lt"/>
              <a:cs typeface="Calibri"/>
            </a:endParaRPr>
          </a:p>
          <a:p>
            <a:pPr>
              <a:spcBef>
                <a:spcPts val="1200"/>
              </a:spcBef>
            </a:pPr>
            <a:r>
              <a:rPr lang="en-GB" altLang="zh-CN" sz="2400" dirty="0" smtClean="0">
                <a:latin typeface="+mj-lt"/>
                <a:cs typeface="Calibri"/>
              </a:rPr>
              <a:t>Abolished in 1905</a:t>
            </a:r>
            <a:endParaRPr lang="en-US" altLang="zh-CN" sz="2400" dirty="0" smtClean="0">
              <a:latin typeface="+mj-lt"/>
              <a:cs typeface="Calibri"/>
            </a:endParaRPr>
          </a:p>
          <a:p>
            <a:endParaRPr lang="en-US" altLang="zh-CN" sz="2400" dirty="0">
              <a:latin typeface="Calibri"/>
              <a:cs typeface="Calibri"/>
            </a:endParaRPr>
          </a:p>
          <a:p>
            <a:endParaRPr lang="en-US" altLang="zh-CN" sz="2400" dirty="0">
              <a:latin typeface="Calibri"/>
              <a:cs typeface="Calibri"/>
            </a:endParaRPr>
          </a:p>
        </p:txBody>
      </p:sp>
      <p:sp>
        <p:nvSpPr>
          <p:cNvPr id="4"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5" name="矩形 4"/>
          <p:cNvSpPr/>
          <p:nvPr/>
        </p:nvSpPr>
        <p:spPr>
          <a:xfrm>
            <a:off x="2483768" y="1167135"/>
            <a:ext cx="4510670"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I</a:t>
            </a:r>
            <a:r>
              <a:rPr lang="en-US" altLang="zh-CN" sz="2400" b="1" dirty="0" smtClean="0">
                <a:solidFill>
                  <a:srgbClr val="F79646">
                    <a:lumMod val="50000"/>
                  </a:srgbClr>
                </a:solidFill>
                <a:latin typeface="Calibri" pitchFamily="34" charset="0"/>
                <a:ea typeface="宋体" pitchFamily="2" charset="-122"/>
              </a:rPr>
              <a:t>mperial Civil Examination </a:t>
            </a:r>
            <a:r>
              <a:rPr lang="en-US" altLang="zh-CN" sz="2400" b="1" dirty="0">
                <a:solidFill>
                  <a:srgbClr val="F79646">
                    <a:lumMod val="50000"/>
                  </a:srgbClr>
                </a:solidFill>
                <a:latin typeface="Calibri" pitchFamily="34" charset="0"/>
                <a:ea typeface="宋体" pitchFamily="2" charset="-122"/>
              </a:rPr>
              <a:t>S</a:t>
            </a:r>
            <a:r>
              <a:rPr lang="en-US" altLang="zh-CN" sz="2400" b="1" dirty="0" smtClean="0">
                <a:solidFill>
                  <a:srgbClr val="F79646">
                    <a:lumMod val="50000"/>
                  </a:srgbClr>
                </a:solidFill>
                <a:latin typeface="Calibri" pitchFamily="34" charset="0"/>
                <a:ea typeface="宋体" pitchFamily="2" charset="-122"/>
              </a:rPr>
              <a:t>ystem </a:t>
            </a:r>
            <a:endParaRPr lang="en-US" altLang="zh-CN" sz="2400" b="1" dirty="0">
              <a:solidFill>
                <a:srgbClr val="F79646">
                  <a:lumMod val="50000"/>
                </a:srgbClr>
              </a:solidFill>
              <a:latin typeface="Calibri" pitchFamily="34" charset="0"/>
              <a:ea typeface="宋体" pitchFamily="2" charset="-122"/>
            </a:endParaRPr>
          </a:p>
        </p:txBody>
      </p:sp>
    </p:spTree>
    <p:extLst>
      <p:ext uri="{BB962C8B-B14F-4D97-AF65-F5344CB8AC3E}">
        <p14:creationId xmlns="" xmlns:p14="http://schemas.microsoft.com/office/powerpoint/2010/main" val="71383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slide(fromBottom)">
                                      <p:cBhvr>
                                        <p:cTn id="7" dur="500"/>
                                        <p:tgtEl>
                                          <p:spTgt spid="340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slide(fromBottom)">
                                      <p:cBhvr>
                                        <p:cTn id="12" dur="500"/>
                                        <p:tgtEl>
                                          <p:spTgt spid="340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slide(fromBottom)">
                                      <p:cBhvr>
                                        <p:cTn id="17" dur="500"/>
                                        <p:tgtEl>
                                          <p:spTgt spid="340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40995">
                                            <p:txEl>
                                              <p:pRg st="3" end="3"/>
                                            </p:txEl>
                                          </p:spTgt>
                                        </p:tgtEl>
                                        <p:attrNameLst>
                                          <p:attrName>style.visibility</p:attrName>
                                        </p:attrNameLst>
                                      </p:cBhvr>
                                      <p:to>
                                        <p:strVal val="visible"/>
                                      </p:to>
                                    </p:set>
                                    <p:animEffect transition="in" filter="slide(fromBottom)">
                                      <p:cBhvr>
                                        <p:cTn id="22" dur="500"/>
                                        <p:tgtEl>
                                          <p:spTgt spid="340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40995">
                                            <p:txEl>
                                              <p:pRg st="4" end="4"/>
                                            </p:txEl>
                                          </p:spTgt>
                                        </p:tgtEl>
                                        <p:attrNameLst>
                                          <p:attrName>style.visibility</p:attrName>
                                        </p:attrNameLst>
                                      </p:cBhvr>
                                      <p:to>
                                        <p:strVal val="visible"/>
                                      </p:to>
                                    </p:set>
                                    <p:animEffect transition="in" filter="slide(fromBottom)">
                                      <p:cBhvr>
                                        <p:cTn id="27" dur="500"/>
                                        <p:tgtEl>
                                          <p:spTgt spid="340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5" name="Rectangle 3"/>
          <p:cNvSpPr>
            <a:spLocks noGrp="1" noChangeArrowheads="1"/>
          </p:cNvSpPr>
          <p:nvPr>
            <p:ph sz="half" idx="4294967295"/>
          </p:nvPr>
        </p:nvSpPr>
        <p:spPr>
          <a:xfrm>
            <a:off x="755576" y="2165176"/>
            <a:ext cx="6480720" cy="4648200"/>
          </a:xfrm>
          <a:prstGeom prst="rect">
            <a:avLst/>
          </a:prstGeom>
        </p:spPr>
        <p:txBody>
          <a:bodyPr/>
          <a:lstStyle/>
          <a:p>
            <a:pPr>
              <a:spcAft>
                <a:spcPts val="600"/>
              </a:spcAft>
            </a:pPr>
            <a:r>
              <a:rPr lang="en-US" altLang="zh-CN" sz="2400" b="1" dirty="0" smtClean="0">
                <a:solidFill>
                  <a:srgbClr val="E46C0A"/>
                </a:solidFill>
                <a:latin typeface="Calibri"/>
                <a:cs typeface="Calibri"/>
              </a:rPr>
              <a:t>Two Types</a:t>
            </a:r>
          </a:p>
          <a:p>
            <a:pPr marL="0" indent="0">
              <a:spcBef>
                <a:spcPts val="0"/>
              </a:spcBef>
              <a:buNone/>
            </a:pPr>
            <a:r>
              <a:rPr lang="en-US" altLang="zh-CN" sz="2400" dirty="0" smtClean="0">
                <a:latin typeface="Calibri"/>
                <a:cs typeface="Calibri"/>
              </a:rPr>
              <a:t>      </a:t>
            </a:r>
            <a:r>
              <a:rPr lang="en-US" altLang="zh-CN" sz="2200" dirty="0" smtClean="0">
                <a:solidFill>
                  <a:schemeClr val="accent6">
                    <a:lumMod val="75000"/>
                  </a:schemeClr>
                </a:solidFill>
                <a:latin typeface="Calibri"/>
                <a:cs typeface="Calibri"/>
              </a:rPr>
              <a:t>The civil examination </a:t>
            </a:r>
            <a:r>
              <a:rPr lang="en-US" altLang="zh-CN" sz="2200" dirty="0" smtClean="0">
                <a:latin typeface="Calibri"/>
                <a:cs typeface="Calibri"/>
              </a:rPr>
              <a:t>featured writing, which </a:t>
            </a:r>
          </a:p>
          <a:p>
            <a:pPr marL="0" indent="0">
              <a:spcBef>
                <a:spcPts val="0"/>
              </a:spcBef>
              <a:buNone/>
            </a:pPr>
            <a:r>
              <a:rPr lang="en-US" altLang="zh-CN" sz="2200" dirty="0" smtClean="0">
                <a:latin typeface="Calibri"/>
                <a:cs typeface="Calibri"/>
              </a:rPr>
              <a:t>       involved the writing of an Eight-part essay </a:t>
            </a:r>
          </a:p>
          <a:p>
            <a:pPr marL="0" indent="0">
              <a:spcBef>
                <a:spcPts val="0"/>
              </a:spcBef>
              <a:buNone/>
            </a:pPr>
            <a:r>
              <a:rPr lang="en-US" altLang="zh-CN" sz="2200" dirty="0" smtClean="0">
                <a:latin typeface="Calibri"/>
                <a:cs typeface="Calibri"/>
              </a:rPr>
              <a:t>     </a:t>
            </a:r>
            <a:r>
              <a:rPr lang="en-US" altLang="zh-CN" sz="2200" dirty="0" smtClean="0">
                <a:latin typeface="+mj-ea"/>
                <a:ea typeface="+mj-ea"/>
                <a:cs typeface="Calibri"/>
              </a:rPr>
              <a:t> (</a:t>
            </a:r>
            <a:r>
              <a:rPr lang="zh-CN" altLang="en-US" sz="2200" dirty="0" smtClean="0">
                <a:latin typeface="+mj-ea"/>
                <a:ea typeface="+mj-ea"/>
                <a:cs typeface="Calibri"/>
              </a:rPr>
              <a:t>八股文</a:t>
            </a:r>
            <a:r>
              <a:rPr lang="en-US" altLang="zh-CN" sz="2200" dirty="0" smtClean="0">
                <a:latin typeface="+mj-ea"/>
                <a:ea typeface="+mj-ea"/>
                <a:cs typeface="Calibri"/>
              </a:rPr>
              <a:t>)</a:t>
            </a:r>
            <a:r>
              <a:rPr lang="en-US" altLang="zh-CN" sz="2200" dirty="0" smtClean="0">
                <a:latin typeface="Calibri"/>
                <a:cs typeface="Calibri"/>
              </a:rPr>
              <a:t>, and was designed to select </a:t>
            </a:r>
            <a:r>
              <a:rPr lang="en-US" altLang="zh-CN" sz="2200" i="1" dirty="0" err="1" smtClean="0">
                <a:latin typeface="Calibri"/>
                <a:cs typeface="Calibri"/>
              </a:rPr>
              <a:t>Jinshi</a:t>
            </a:r>
            <a:r>
              <a:rPr lang="en-US" altLang="zh-CN" sz="2200" dirty="0" smtClean="0">
                <a:latin typeface="Calibri"/>
                <a:cs typeface="Calibri"/>
              </a:rPr>
              <a:t>. </a:t>
            </a:r>
          </a:p>
          <a:p>
            <a:pPr marL="0" indent="0">
              <a:spcBef>
                <a:spcPts val="1200"/>
              </a:spcBef>
              <a:buNone/>
            </a:pPr>
            <a:r>
              <a:rPr lang="en-US" altLang="zh-CN" sz="2200" dirty="0" smtClean="0">
                <a:latin typeface="Calibri"/>
                <a:cs typeface="Calibri"/>
              </a:rPr>
              <a:t>       </a:t>
            </a:r>
            <a:r>
              <a:rPr lang="en-US" altLang="zh-CN" sz="2200" dirty="0" smtClean="0">
                <a:solidFill>
                  <a:srgbClr val="E46C0A"/>
                </a:solidFill>
                <a:latin typeface="Calibri"/>
                <a:cs typeface="Calibri"/>
              </a:rPr>
              <a:t>The military examination </a:t>
            </a:r>
            <a:r>
              <a:rPr lang="en-US" altLang="zh-CN" sz="2200" dirty="0" smtClean="0">
                <a:latin typeface="Calibri"/>
                <a:cs typeface="Calibri"/>
              </a:rPr>
              <a:t>featured martial  </a:t>
            </a:r>
          </a:p>
          <a:p>
            <a:pPr marL="0" indent="0">
              <a:spcBef>
                <a:spcPts val="0"/>
              </a:spcBef>
              <a:buNone/>
            </a:pPr>
            <a:r>
              <a:rPr lang="en-US" altLang="zh-CN" sz="2200" dirty="0" smtClean="0">
                <a:latin typeface="Calibri"/>
                <a:cs typeface="Calibri"/>
              </a:rPr>
              <a:t>       arts, including horsemanship, archery, and </a:t>
            </a:r>
          </a:p>
          <a:p>
            <a:pPr marL="0" indent="0">
              <a:spcBef>
                <a:spcPts val="0"/>
              </a:spcBef>
              <a:buNone/>
            </a:pPr>
            <a:r>
              <a:rPr lang="en-US" altLang="zh-CN" sz="2200" dirty="0" smtClean="0">
                <a:latin typeface="Calibri"/>
                <a:cs typeface="Calibri"/>
              </a:rPr>
              <a:t>       weightlifting.</a:t>
            </a:r>
          </a:p>
          <a:p>
            <a:pPr lvl="0">
              <a:spcAft>
                <a:spcPts val="600"/>
              </a:spcAft>
            </a:pPr>
            <a:r>
              <a:rPr lang="en-US" altLang="zh-CN" sz="2400" b="1" dirty="0" smtClean="0">
                <a:solidFill>
                  <a:schemeClr val="accent6">
                    <a:lumMod val="75000"/>
                  </a:schemeClr>
                </a:solidFill>
                <a:latin typeface="Calibri"/>
                <a:cs typeface="Calibri"/>
              </a:rPr>
              <a:t>The candidate who won:</a:t>
            </a:r>
          </a:p>
          <a:p>
            <a:pPr marL="0" lvl="0" indent="0">
              <a:spcBef>
                <a:spcPts val="0"/>
              </a:spcBef>
              <a:spcAft>
                <a:spcPts val="0"/>
              </a:spcAft>
              <a:buNone/>
            </a:pPr>
            <a:r>
              <a:rPr lang="en-US" altLang="zh-CN" sz="2400" dirty="0" smtClean="0">
                <a:latin typeface="Calibri"/>
                <a:cs typeface="Calibri"/>
              </a:rPr>
              <a:t>      1</a:t>
            </a:r>
            <a:r>
              <a:rPr lang="en-US" altLang="zh-CN" sz="2400" baseline="30000" dirty="0" smtClean="0">
                <a:latin typeface="Calibri"/>
                <a:cs typeface="Calibri"/>
              </a:rPr>
              <a:t>st</a:t>
            </a:r>
            <a:r>
              <a:rPr lang="en-US" altLang="zh-CN" sz="2400" dirty="0" smtClean="0">
                <a:latin typeface="Calibri"/>
                <a:cs typeface="Calibri"/>
              </a:rPr>
              <a:t> place: </a:t>
            </a:r>
            <a:r>
              <a:rPr lang="en-US" altLang="zh-CN" sz="2400" dirty="0" err="1" smtClean="0">
                <a:latin typeface="Calibri"/>
                <a:cs typeface="Calibri"/>
              </a:rPr>
              <a:t>zhuangyuan</a:t>
            </a:r>
            <a:r>
              <a:rPr lang="zh-CN" altLang="en-US" sz="2400" dirty="0" smtClean="0">
                <a:latin typeface="+mj-ea"/>
                <a:ea typeface="+mj-ea"/>
                <a:cs typeface="Calibri"/>
              </a:rPr>
              <a:t>（状元）</a:t>
            </a:r>
            <a:endParaRPr lang="en-US" altLang="zh-CN" sz="2400" dirty="0" smtClean="0">
              <a:latin typeface="Calibri"/>
              <a:cs typeface="Calibri"/>
            </a:endParaRPr>
          </a:p>
          <a:p>
            <a:pPr marL="0" indent="0">
              <a:spcBef>
                <a:spcPts val="0"/>
              </a:spcBef>
              <a:spcAft>
                <a:spcPts val="0"/>
              </a:spcAft>
              <a:buNone/>
            </a:pPr>
            <a:r>
              <a:rPr lang="en-US" altLang="zh-CN" sz="2400" dirty="0" smtClean="0">
                <a:latin typeface="Calibri"/>
                <a:cs typeface="Calibri"/>
              </a:rPr>
              <a:t>      2</a:t>
            </a:r>
            <a:r>
              <a:rPr lang="en-US" altLang="zh-CN" sz="2400" baseline="30000" dirty="0" smtClean="0">
                <a:latin typeface="Calibri"/>
                <a:cs typeface="Calibri"/>
              </a:rPr>
              <a:t>nd</a:t>
            </a:r>
            <a:r>
              <a:rPr lang="en-US" altLang="zh-CN" sz="2400" dirty="0" smtClean="0">
                <a:latin typeface="Calibri"/>
                <a:cs typeface="Calibri"/>
              </a:rPr>
              <a:t> place: </a:t>
            </a:r>
            <a:r>
              <a:rPr lang="en-US" altLang="zh-CN" sz="2400" dirty="0" err="1" smtClean="0">
                <a:latin typeface="Calibri"/>
                <a:cs typeface="Calibri"/>
              </a:rPr>
              <a:t>bangyan</a:t>
            </a:r>
            <a:r>
              <a:rPr lang="zh-CN" altLang="en-US" sz="2400" dirty="0" smtClean="0">
                <a:latin typeface="+mj-ea"/>
                <a:ea typeface="+mj-ea"/>
                <a:cs typeface="Calibri"/>
              </a:rPr>
              <a:t>（榜眼）</a:t>
            </a:r>
            <a:endParaRPr lang="en-US" altLang="zh-CN" sz="2400" dirty="0">
              <a:latin typeface="+mj-ea"/>
              <a:ea typeface="+mj-ea"/>
              <a:cs typeface="Calibri"/>
            </a:endParaRPr>
          </a:p>
          <a:p>
            <a:pPr marL="0" indent="0">
              <a:spcBef>
                <a:spcPts val="0"/>
              </a:spcBef>
              <a:spcAft>
                <a:spcPts val="0"/>
              </a:spcAft>
              <a:buNone/>
            </a:pPr>
            <a:r>
              <a:rPr lang="en-US" altLang="zh-CN" sz="2400" dirty="0" smtClean="0">
                <a:latin typeface="Calibri"/>
                <a:cs typeface="Calibri"/>
              </a:rPr>
              <a:t>      3</a:t>
            </a:r>
            <a:r>
              <a:rPr lang="en-US" altLang="zh-CN" sz="2400" baseline="30000" dirty="0" smtClean="0">
                <a:latin typeface="Calibri"/>
                <a:cs typeface="Calibri"/>
              </a:rPr>
              <a:t>rd</a:t>
            </a:r>
            <a:r>
              <a:rPr lang="en-US" altLang="zh-CN" sz="2400" dirty="0" smtClean="0">
                <a:latin typeface="Calibri"/>
                <a:cs typeface="Calibri"/>
              </a:rPr>
              <a:t> place: </a:t>
            </a:r>
            <a:r>
              <a:rPr lang="en-US" altLang="zh-CN" sz="2400" dirty="0" err="1" smtClean="0">
                <a:latin typeface="Calibri"/>
                <a:cs typeface="Calibri"/>
              </a:rPr>
              <a:t>tanhua</a:t>
            </a:r>
            <a:r>
              <a:rPr lang="zh-CN" altLang="en-US" sz="2400" dirty="0" smtClean="0">
                <a:latin typeface="+mj-ea"/>
                <a:ea typeface="+mj-ea"/>
                <a:cs typeface="Calibri"/>
              </a:rPr>
              <a:t>（</a:t>
            </a:r>
            <a:r>
              <a:rPr lang="zh-CN" altLang="en-US" sz="2400" dirty="0">
                <a:latin typeface="+mj-ea"/>
                <a:ea typeface="+mj-ea"/>
                <a:cs typeface="Calibri"/>
              </a:rPr>
              <a:t>探花）</a:t>
            </a:r>
            <a:endParaRPr lang="en-US" altLang="zh-CN" sz="2400" dirty="0">
              <a:latin typeface="+mj-ea"/>
              <a:ea typeface="+mj-ea"/>
              <a:cs typeface="Calibri"/>
            </a:endParaRPr>
          </a:p>
          <a:p>
            <a:pPr marL="0" lvl="0" indent="0">
              <a:spcBef>
                <a:spcPts val="0"/>
              </a:spcBef>
              <a:spcAft>
                <a:spcPts val="0"/>
              </a:spcAft>
              <a:buNone/>
            </a:pPr>
            <a:endParaRPr lang="en-US" altLang="zh-CN" sz="2400" dirty="0" smtClean="0">
              <a:latin typeface="Calibri"/>
              <a:cs typeface="Calibri"/>
            </a:endParaRPr>
          </a:p>
          <a:p>
            <a:pPr marL="0" lvl="0" indent="0">
              <a:spcBef>
                <a:spcPts val="0"/>
              </a:spcBef>
              <a:spcAft>
                <a:spcPts val="0"/>
              </a:spcAft>
              <a:buNone/>
            </a:pPr>
            <a:r>
              <a:rPr lang="en-US" altLang="zh-CN" sz="2400" dirty="0" smtClean="0">
                <a:latin typeface="Calibri"/>
                <a:cs typeface="Calibri"/>
              </a:rPr>
              <a:t> </a:t>
            </a:r>
          </a:p>
          <a:p>
            <a:pPr marL="0" indent="0">
              <a:spcBef>
                <a:spcPts val="0"/>
              </a:spcBef>
              <a:buNone/>
            </a:pPr>
            <a:endParaRPr lang="en-US" altLang="zh-CN" sz="2400" dirty="0" smtClean="0">
              <a:latin typeface="Calibri"/>
              <a:cs typeface="Calibri"/>
            </a:endParaRPr>
          </a:p>
          <a:p>
            <a:pPr marL="0" indent="0">
              <a:spcBef>
                <a:spcPts val="0"/>
              </a:spcBef>
              <a:buNone/>
            </a:pPr>
            <a:endParaRPr lang="en-US" altLang="zh-CN" sz="2400" dirty="0" smtClean="0">
              <a:latin typeface="Calibri"/>
              <a:cs typeface="Calibri"/>
            </a:endParaRPr>
          </a:p>
          <a:p>
            <a:pPr marL="0" indent="0">
              <a:buNone/>
            </a:pPr>
            <a:r>
              <a:rPr lang="en-US" altLang="zh-CN" sz="2400" dirty="0" smtClean="0">
                <a:latin typeface="Calibri"/>
                <a:cs typeface="Calibri"/>
              </a:rPr>
              <a:t>      </a:t>
            </a:r>
            <a:endParaRPr lang="en-US" altLang="zh-CN" sz="2400" b="1" dirty="0">
              <a:solidFill>
                <a:srgbClr val="E46C0A"/>
              </a:solidFill>
              <a:latin typeface="Calibri"/>
              <a:cs typeface="Calibri"/>
            </a:endParaRPr>
          </a:p>
        </p:txBody>
      </p:sp>
      <p:pic>
        <p:nvPicPr>
          <p:cNvPr id="289799" name="Picture 7" descr="F:\中国文化概况\图\14.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04248" y="3068960"/>
            <a:ext cx="1968788" cy="325095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8"/>
          <p:cNvSpPr txBox="1">
            <a:spLocks noChangeArrowheads="1"/>
          </p:cNvSpPr>
          <p:nvPr/>
        </p:nvSpPr>
        <p:spPr bwMode="auto">
          <a:xfrm>
            <a:off x="-6444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7" name="矩形 6"/>
          <p:cNvSpPr/>
          <p:nvPr/>
        </p:nvSpPr>
        <p:spPr>
          <a:xfrm>
            <a:off x="2483768" y="1167135"/>
            <a:ext cx="4510670"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I</a:t>
            </a:r>
            <a:r>
              <a:rPr lang="en-US" altLang="zh-CN" sz="2400" b="1" dirty="0" smtClean="0">
                <a:solidFill>
                  <a:srgbClr val="F79646">
                    <a:lumMod val="50000"/>
                  </a:srgbClr>
                </a:solidFill>
                <a:latin typeface="Calibri" pitchFamily="34" charset="0"/>
                <a:ea typeface="宋体" pitchFamily="2" charset="-122"/>
              </a:rPr>
              <a:t>mperial Civil Examination </a:t>
            </a:r>
            <a:r>
              <a:rPr lang="en-US" altLang="zh-CN" sz="2400" b="1" dirty="0">
                <a:solidFill>
                  <a:srgbClr val="F79646">
                    <a:lumMod val="50000"/>
                  </a:srgbClr>
                </a:solidFill>
                <a:latin typeface="Calibri" pitchFamily="34" charset="0"/>
                <a:ea typeface="宋体" pitchFamily="2" charset="-122"/>
              </a:rPr>
              <a:t>S</a:t>
            </a:r>
            <a:r>
              <a:rPr lang="en-US" altLang="zh-CN" sz="2400" b="1" dirty="0" smtClean="0">
                <a:solidFill>
                  <a:srgbClr val="F79646">
                    <a:lumMod val="50000"/>
                  </a:srgbClr>
                </a:solidFill>
                <a:latin typeface="Calibri" pitchFamily="34" charset="0"/>
                <a:ea typeface="宋体" pitchFamily="2" charset="-122"/>
              </a:rPr>
              <a:t>ystem </a:t>
            </a:r>
            <a:endParaRPr lang="en-US" altLang="zh-CN" sz="2400" b="1" dirty="0">
              <a:solidFill>
                <a:srgbClr val="F79646">
                  <a:lumMod val="50000"/>
                </a:srgbClr>
              </a:solidFill>
              <a:latin typeface="Calibri" pitchFamily="34" charset="0"/>
              <a:ea typeface="宋体" pitchFamily="2" charset="-122"/>
            </a:endParaRPr>
          </a:p>
        </p:txBody>
      </p:sp>
      <p:sp>
        <p:nvSpPr>
          <p:cNvPr id="3" name="矩形 2"/>
          <p:cNvSpPr/>
          <p:nvPr/>
        </p:nvSpPr>
        <p:spPr>
          <a:xfrm>
            <a:off x="755576" y="1671191"/>
            <a:ext cx="8496944" cy="461665"/>
          </a:xfrm>
          <a:prstGeom prst="rect">
            <a:avLst/>
          </a:prstGeom>
        </p:spPr>
        <p:txBody>
          <a:bodyPr wrap="square">
            <a:spAutoFit/>
          </a:bodyPr>
          <a:lstStyle/>
          <a:p>
            <a:pPr marL="363538" lvl="0" indent="-363538" defTabSz="971550" fontAlgn="base">
              <a:spcBef>
                <a:spcPct val="20000"/>
              </a:spcBef>
              <a:spcAft>
                <a:spcPct val="0"/>
              </a:spcAft>
              <a:buFont typeface="Arial" pitchFamily="34" charset="0"/>
              <a:buChar char="•"/>
            </a:pPr>
            <a:r>
              <a:rPr lang="en-US" altLang="zh-CN" sz="2400" dirty="0">
                <a:solidFill>
                  <a:prstClr val="black"/>
                </a:solidFill>
                <a:latin typeface="Calibri"/>
                <a:cs typeface="Calibri"/>
              </a:rPr>
              <a:t>held once every three years (during Ming and Qing dynasties) </a:t>
            </a:r>
          </a:p>
        </p:txBody>
      </p:sp>
    </p:spTree>
    <p:extLst>
      <p:ext uri="{BB962C8B-B14F-4D97-AF65-F5344CB8AC3E}">
        <p14:creationId xmlns="" xmlns:p14="http://schemas.microsoft.com/office/powerpoint/2010/main" val="4022994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795"/>
                                        </p:tgtEl>
                                        <p:attrNameLst>
                                          <p:attrName>style.visibility</p:attrName>
                                        </p:attrNameLst>
                                      </p:cBhvr>
                                      <p:to>
                                        <p:strVal val="visible"/>
                                      </p:to>
                                    </p:set>
                                    <p:anim calcmode="lin" valueType="num">
                                      <p:cBhvr additive="base">
                                        <p:cTn id="7" dur="500" fill="hold"/>
                                        <p:tgtEl>
                                          <p:spTgt spid="289795"/>
                                        </p:tgtEl>
                                        <p:attrNameLst>
                                          <p:attrName>ppt_x</p:attrName>
                                        </p:attrNameLst>
                                      </p:cBhvr>
                                      <p:tavLst>
                                        <p:tav tm="0">
                                          <p:val>
                                            <p:strVal val="0-#ppt_w/2"/>
                                          </p:val>
                                        </p:tav>
                                        <p:tav tm="100000">
                                          <p:val>
                                            <p:strVal val="#ppt_x"/>
                                          </p:val>
                                        </p:tav>
                                      </p:tavLst>
                                    </p:anim>
                                    <p:anim calcmode="lin" valueType="num">
                                      <p:cBhvr additive="base">
                                        <p:cTn id="8" dur="500" fill="hold"/>
                                        <p:tgtEl>
                                          <p:spTgt spid="289795"/>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autoUpdateAnimBg="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rrowheads="1"/>
          </p:cNvSpPr>
          <p:nvPr>
            <p:ph type="title" idx="4294967295"/>
          </p:nvPr>
        </p:nvSpPr>
        <p:spPr>
          <a:xfrm>
            <a:off x="2771800" y="1281870"/>
            <a:ext cx="3816424" cy="504056"/>
          </a:xfrm>
          <a:prstGeom prst="rect">
            <a:avLst/>
          </a:prstGeom>
        </p:spPr>
        <p:txBody>
          <a:bodyPr/>
          <a:lstStyle/>
          <a:p>
            <a:r>
              <a:rPr lang="en-US" altLang="zh-CN" sz="2400" b="1" dirty="0">
                <a:solidFill>
                  <a:srgbClr val="E46C0A"/>
                </a:solidFill>
                <a:latin typeface="Calibri"/>
                <a:cs typeface="Calibri"/>
              </a:rPr>
              <a:t>New Learning</a:t>
            </a:r>
            <a:r>
              <a:rPr lang="en-US" altLang="zh-CN" sz="2400" b="1" i="1" dirty="0">
                <a:solidFill>
                  <a:srgbClr val="E46C0A"/>
                </a:solidFill>
                <a:latin typeface="Calibri"/>
                <a:cs typeface="Calibri"/>
              </a:rPr>
              <a:t> </a:t>
            </a:r>
          </a:p>
        </p:txBody>
      </p:sp>
      <p:sp>
        <p:nvSpPr>
          <p:cNvPr id="304131" name="Rectangle 3"/>
          <p:cNvSpPr>
            <a:spLocks noGrp="1" noChangeArrowheads="1"/>
          </p:cNvSpPr>
          <p:nvPr>
            <p:ph idx="4294967295"/>
          </p:nvPr>
        </p:nvSpPr>
        <p:spPr>
          <a:xfrm>
            <a:off x="755576" y="2000240"/>
            <a:ext cx="8229600" cy="4525963"/>
          </a:xfrm>
          <a:prstGeom prst="rect">
            <a:avLst/>
          </a:prstGeom>
        </p:spPr>
        <p:txBody>
          <a:bodyPr/>
          <a:lstStyle/>
          <a:p>
            <a:pPr>
              <a:lnSpc>
                <a:spcPct val="120000"/>
              </a:lnSpc>
              <a:spcBef>
                <a:spcPts val="1200"/>
              </a:spcBef>
            </a:pPr>
            <a:r>
              <a:rPr lang="en-US" altLang="zh-CN" sz="2400" dirty="0" smtClean="0">
                <a:latin typeface="Calibri"/>
                <a:cs typeface="Calibri"/>
              </a:rPr>
              <a:t>A very </a:t>
            </a:r>
            <a:r>
              <a:rPr lang="en-US" altLang="zh-CN" sz="2400" dirty="0">
                <a:latin typeface="Calibri"/>
                <a:cs typeface="Calibri"/>
              </a:rPr>
              <a:t>different type of school called New Learning, modeled after Western educational institutions, replaced the traditional official schools. </a:t>
            </a:r>
            <a:endParaRPr lang="en-US" altLang="zh-CN" sz="2400" dirty="0" smtClean="0">
              <a:latin typeface="Calibri"/>
              <a:cs typeface="Calibri"/>
            </a:endParaRPr>
          </a:p>
          <a:p>
            <a:pPr>
              <a:lnSpc>
                <a:spcPct val="120000"/>
              </a:lnSpc>
              <a:spcBef>
                <a:spcPts val="1200"/>
              </a:spcBef>
            </a:pPr>
            <a:r>
              <a:rPr lang="en-US" altLang="zh-CN" sz="2400" dirty="0" smtClean="0">
                <a:latin typeface="Calibri"/>
                <a:cs typeface="Calibri"/>
              </a:rPr>
              <a:t>Public </a:t>
            </a:r>
            <a:r>
              <a:rPr lang="en-US" altLang="zh-CN" sz="2400" dirty="0">
                <a:latin typeface="Calibri"/>
                <a:cs typeface="Calibri"/>
              </a:rPr>
              <a:t>schools were founded in all parts of the country with many subjects of study offered as part of the curriculum. </a:t>
            </a:r>
            <a:endParaRPr lang="en-US" altLang="zh-CN" sz="2400" dirty="0" smtClean="0">
              <a:latin typeface="Calibri"/>
              <a:cs typeface="Calibri"/>
            </a:endParaRPr>
          </a:p>
          <a:p>
            <a:pPr>
              <a:lnSpc>
                <a:spcPct val="120000"/>
              </a:lnSpc>
              <a:spcBef>
                <a:spcPts val="1200"/>
              </a:spcBef>
            </a:pPr>
            <a:r>
              <a:rPr lang="en-US" altLang="zh-CN" sz="2400" dirty="0">
                <a:latin typeface="Calibri"/>
                <a:cs typeface="Calibri"/>
              </a:rPr>
              <a:t>After the Revolution of 1911, China introduced a Western educational system encompassing all levels from primary school to university. </a:t>
            </a:r>
          </a:p>
          <a:p>
            <a:endParaRPr lang="en-US" altLang="zh-CN" sz="2400" dirty="0">
              <a:latin typeface="Calibri"/>
              <a:cs typeface="Calibri"/>
            </a:endParaRPr>
          </a:p>
        </p:txBody>
      </p:sp>
      <p:sp>
        <p:nvSpPr>
          <p:cNvPr id="4"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Tree>
    <p:extLst>
      <p:ext uri="{BB962C8B-B14F-4D97-AF65-F5344CB8AC3E}">
        <p14:creationId xmlns="" xmlns:p14="http://schemas.microsoft.com/office/powerpoint/2010/main" val="2520709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Effect transition="in" filter="diamond(in)">
                                      <p:cBhvr>
                                        <p:cTn id="7" dur="500"/>
                                        <p:tgtEl>
                                          <p:spTgt spid="304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04131">
                                            <p:txEl>
                                              <p:pRg st="1" end="1"/>
                                            </p:txEl>
                                          </p:spTgt>
                                        </p:tgtEl>
                                        <p:attrNameLst>
                                          <p:attrName>style.visibility</p:attrName>
                                        </p:attrNameLst>
                                      </p:cBhvr>
                                      <p:to>
                                        <p:strVal val="visible"/>
                                      </p:to>
                                    </p:set>
                                    <p:animEffect transition="in" filter="diamond(in)">
                                      <p:cBhvr>
                                        <p:cTn id="12" dur="500"/>
                                        <p:tgtEl>
                                          <p:spTgt spid="304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04131">
                                            <p:txEl>
                                              <p:pRg st="2" end="2"/>
                                            </p:txEl>
                                          </p:spTgt>
                                        </p:tgtEl>
                                        <p:attrNameLst>
                                          <p:attrName>style.visibility</p:attrName>
                                        </p:attrNameLst>
                                      </p:cBhvr>
                                      <p:to>
                                        <p:strVal val="visible"/>
                                      </p:to>
                                    </p:set>
                                    <p:animEffect transition="in" filter="diamond(in)">
                                      <p:cBhvr>
                                        <p:cTn id="17" dur="500"/>
                                        <p:tgtEl>
                                          <p:spTgt spid="304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headEnd/>
            <a:tailEnd/>
          </a:ln>
        </p:spPr>
        <p:txBody>
          <a:bodyPr/>
          <a:lstStyle/>
          <a:p>
            <a:fld id="{1F273719-64EF-4178-AB06-BEABDBFD1422}" type="slidenum">
              <a:rPr lang="zh-CN" altLang="en-US"/>
              <a:pPr/>
              <a:t>16</a:t>
            </a:fld>
            <a:endParaRPr lang="zh-CN" altLang="en-US"/>
          </a:p>
        </p:txBody>
      </p:sp>
      <p:grpSp>
        <p:nvGrpSpPr>
          <p:cNvPr id="5" name="组合 4"/>
          <p:cNvGrpSpPr>
            <a:grpSpLocks/>
          </p:cNvGrpSpPr>
          <p:nvPr/>
        </p:nvGrpSpPr>
        <p:grpSpPr bwMode="auto">
          <a:xfrm>
            <a:off x="1223255" y="1484785"/>
            <a:ext cx="2196617" cy="4545516"/>
            <a:chOff x="1188358" y="1107348"/>
            <a:chExt cx="1272631" cy="3786743"/>
          </a:xfrm>
        </p:grpSpPr>
        <p:sp>
          <p:nvSpPr>
            <p:cNvPr id="6" name="矩形 5"/>
            <p:cNvSpPr/>
            <p:nvPr/>
          </p:nvSpPr>
          <p:spPr>
            <a:xfrm>
              <a:off x="1188358" y="391541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a:off x="1209434" y="1107348"/>
              <a:ext cx="1251555" cy="2699454"/>
            </a:xfrm>
            <a:prstGeom prst="rect">
              <a:avLst/>
            </a:prstGeom>
            <a:noFill/>
            <a:ln w="9525">
              <a:noFill/>
              <a:miter lim="800000"/>
              <a:headEnd/>
              <a:tailEnd/>
            </a:ln>
          </p:spPr>
        </p:pic>
        <p:sp>
          <p:nvSpPr>
            <p:cNvPr id="8" name="TextBox 7"/>
            <p:cNvSpPr txBox="1"/>
            <p:nvPr/>
          </p:nvSpPr>
          <p:spPr bwMode="auto">
            <a:xfrm>
              <a:off x="1572473" y="2155696"/>
              <a:ext cx="503666" cy="1512761"/>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65" name="TextBox 8"/>
            <p:cNvSpPr txBox="1">
              <a:spLocks noChangeArrowheads="1"/>
            </p:cNvSpPr>
            <p:nvPr/>
          </p:nvSpPr>
          <p:spPr bwMode="auto">
            <a:xfrm>
              <a:off x="1330393" y="4088995"/>
              <a:ext cx="913925" cy="805096"/>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b="1" dirty="0" smtClean="0">
                  <a:solidFill>
                    <a:schemeClr val="bg1">
                      <a:lumMod val="50000"/>
                    </a:schemeClr>
                  </a:solidFill>
                  <a:latin typeface="+mj-lt"/>
                  <a:ea typeface="冬青黑体简体中文 W6"/>
                  <a:cs typeface="冬青黑体简体中文 W6"/>
                </a:rPr>
                <a:t>Traditional</a:t>
              </a:r>
            </a:p>
            <a:p>
              <a:pPr algn="ctr" defTabSz="877888" eaLnBrk="1" hangingPunct="1">
                <a:lnSpc>
                  <a:spcPct val="120000"/>
                </a:lnSpc>
              </a:pPr>
              <a:r>
                <a:rPr lang="en-US" altLang="zh-CN" sz="2400" b="1" dirty="0" smtClean="0">
                  <a:solidFill>
                    <a:schemeClr val="bg1">
                      <a:lumMod val="50000"/>
                    </a:schemeClr>
                  </a:solidFill>
                  <a:latin typeface="+mj-lt"/>
                  <a:ea typeface="冬青黑体简体中文 W6"/>
                  <a:cs typeface="冬青黑体简体中文 W6"/>
                </a:rPr>
                <a:t>Education</a:t>
              </a:r>
            </a:p>
          </p:txBody>
        </p:sp>
      </p:grpSp>
      <p:grpSp>
        <p:nvGrpSpPr>
          <p:cNvPr id="10" name="组合 9"/>
          <p:cNvGrpSpPr>
            <a:grpSpLocks/>
          </p:cNvGrpSpPr>
          <p:nvPr/>
        </p:nvGrpSpPr>
        <p:grpSpPr bwMode="auto">
          <a:xfrm>
            <a:off x="3591009" y="1484784"/>
            <a:ext cx="2327334" cy="4515999"/>
            <a:chOff x="2585586" y="1149905"/>
            <a:chExt cx="1287387" cy="3763423"/>
          </a:xfrm>
        </p:grpSpPr>
        <p:sp>
          <p:nvSpPr>
            <p:cNvPr id="11" name="矩形 10"/>
            <p:cNvSpPr/>
            <p:nvPr/>
          </p:nvSpPr>
          <p:spPr>
            <a:xfrm>
              <a:off x="2601079" y="3950764"/>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p:cNvPicPr>
              <a:picLocks noChangeAspect="1" noChangeArrowheads="1"/>
            </p:cNvPicPr>
            <p:nvPr/>
          </p:nvPicPr>
          <p:blipFill>
            <a:blip r:embed="rId3">
              <a:extLst>
                <a:ext uri="{28A0092B-C50C-407E-A947-70E740481C1C}">
                  <a14:useLocalDpi xmlns="" xmlns:a14="http://schemas.microsoft.com/office/drawing/2010/main" val="0"/>
                </a:ext>
              </a:extLst>
            </a:blip>
            <a:stretch>
              <a:fillRect/>
            </a:stretch>
          </p:blipFill>
          <p:spPr bwMode="auto">
            <a:xfrm>
              <a:off x="2585586" y="1149905"/>
              <a:ext cx="1273364" cy="270036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bwMode="auto">
            <a:xfrm>
              <a:off x="2981822" y="2222530"/>
              <a:ext cx="480889" cy="1513272"/>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61" name="TextBox 13"/>
            <p:cNvSpPr txBox="1">
              <a:spLocks noChangeArrowheads="1"/>
            </p:cNvSpPr>
            <p:nvPr/>
          </p:nvSpPr>
          <p:spPr bwMode="auto">
            <a:xfrm>
              <a:off x="2819011" y="4138311"/>
              <a:ext cx="776442" cy="775017"/>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300" b="1" dirty="0" smtClean="0">
                  <a:solidFill>
                    <a:srgbClr val="800000"/>
                  </a:solidFill>
                  <a:latin typeface="+mj-lt"/>
                  <a:ea typeface="冬青黑体简体中文 W6"/>
                  <a:cs typeface="冬青黑体简体中文 W6"/>
                </a:rPr>
                <a:t>Present </a:t>
              </a:r>
            </a:p>
            <a:p>
              <a:pPr algn="ctr" defTabSz="877888" eaLnBrk="1" hangingPunct="1">
                <a:lnSpc>
                  <a:spcPct val="120000"/>
                </a:lnSpc>
              </a:pPr>
              <a:r>
                <a:rPr lang="en-US" altLang="zh-CN" sz="2300" b="1" dirty="0" smtClean="0">
                  <a:solidFill>
                    <a:srgbClr val="800000"/>
                  </a:solidFill>
                  <a:latin typeface="+mj-lt"/>
                  <a:ea typeface="冬青黑体简体中文 W6"/>
                  <a:cs typeface="冬青黑体简体中文 W6"/>
                </a:rPr>
                <a:t>Education</a:t>
              </a:r>
            </a:p>
          </p:txBody>
        </p:sp>
      </p:grpSp>
      <p:pic>
        <p:nvPicPr>
          <p:cNvPr id="39" name="图片 38" descr="21161363852705.jpg"/>
          <p:cNvPicPr>
            <a:picLocks noChangeAspect="1"/>
          </p:cNvPicPr>
          <p:nvPr/>
        </p:nvPicPr>
        <p:blipFill>
          <a:blip r:embed="rId4"/>
          <a:stretch>
            <a:fillRect/>
          </a:stretch>
        </p:blipFill>
        <p:spPr>
          <a:xfrm>
            <a:off x="0" y="5308855"/>
            <a:ext cx="857224" cy="1377719"/>
          </a:xfrm>
          <a:prstGeom prst="rect">
            <a:avLst/>
          </a:prstGeom>
        </p:spPr>
      </p:pic>
      <p:pic>
        <p:nvPicPr>
          <p:cNvPr id="25" name="图片 24" descr="Screen Shot 2015-11-05 at 6.37.47 AM.png"/>
          <p:cNvPicPr>
            <a:picLocks noChangeAspect="1"/>
          </p:cNvPicPr>
          <p:nvPr/>
        </p:nvPicPr>
        <p:blipFill rotWithShape="1">
          <a:blip r:embed="rId5">
            <a:extLst>
              <a:ext uri="{28A0092B-C50C-407E-A947-70E740481C1C}">
                <a14:useLocalDpi xmlns="" xmlns:a14="http://schemas.microsoft.com/office/drawing/2010/main" val="0"/>
              </a:ext>
            </a:extLst>
          </a:blip>
          <a:srcRect t="29462"/>
          <a:stretch/>
        </p:blipFill>
        <p:spPr>
          <a:xfrm>
            <a:off x="10080" y="548680"/>
            <a:ext cx="9133920" cy="859994"/>
          </a:xfrm>
          <a:prstGeom prst="rect">
            <a:avLst/>
          </a:prstGeom>
        </p:spPr>
      </p:pic>
      <p:sp>
        <p:nvSpPr>
          <p:cNvPr id="18440" name="TextBox 24"/>
          <p:cNvSpPr txBox="1">
            <a:spLocks noChangeArrowheads="1"/>
          </p:cNvSpPr>
          <p:nvPr/>
        </p:nvSpPr>
        <p:spPr bwMode="auto">
          <a:xfrm>
            <a:off x="0" y="476672"/>
            <a:ext cx="3995936" cy="666849"/>
          </a:xfrm>
          <a:prstGeom prst="rect">
            <a:avLst/>
          </a:prstGeom>
          <a:noFill/>
          <a:ln w="9525">
            <a:noFill/>
            <a:miter lim="800000"/>
            <a:headEnd/>
            <a:tailEnd/>
          </a:ln>
        </p:spPr>
        <p:txBody>
          <a:bodyPr wrap="square">
            <a:spAutoFit/>
          </a:bodyPr>
          <a:lstStyle/>
          <a:p>
            <a:pPr algn="ctr" defTabSz="877888">
              <a:lnSpc>
                <a:spcPct val="120000"/>
              </a:lnSpc>
            </a:pPr>
            <a:r>
              <a:rPr lang="en-US" altLang="zh-CN" sz="3200" dirty="0">
                <a:solidFill>
                  <a:srgbClr val="772C03"/>
                </a:solidFill>
                <a:latin typeface="Aharoni" pitchFamily="2" charset="-79"/>
                <a:ea typeface="经典繁毛楷" pitchFamily="49" charset="-122"/>
                <a:cs typeface="Aharoni" pitchFamily="2" charset="-79"/>
              </a:rPr>
              <a:t>Education i</a:t>
            </a:r>
            <a:r>
              <a:rPr lang="en-US" altLang="zh-CN" sz="3200" dirty="0" smtClean="0">
                <a:solidFill>
                  <a:srgbClr val="772C03"/>
                </a:solidFill>
                <a:latin typeface="Aharoni" pitchFamily="2" charset="-79"/>
                <a:ea typeface="经典繁毛楷" pitchFamily="49" charset="-122"/>
                <a:cs typeface="Aharoni" pitchFamily="2" charset="-79"/>
              </a:rPr>
              <a:t>n </a:t>
            </a:r>
            <a:r>
              <a:rPr lang="en-US" altLang="zh-CN" sz="3200" dirty="0">
                <a:solidFill>
                  <a:srgbClr val="772C03"/>
                </a:solidFill>
                <a:latin typeface="Aharoni" pitchFamily="2" charset="-79"/>
                <a:ea typeface="经典繁毛楷" pitchFamily="49" charset="-122"/>
                <a:cs typeface="Aharoni" pitchFamily="2" charset="-79"/>
              </a:rPr>
              <a:t>China</a:t>
            </a:r>
          </a:p>
        </p:txBody>
      </p:sp>
      <p:grpSp>
        <p:nvGrpSpPr>
          <p:cNvPr id="18441" name="组合 25"/>
          <p:cNvGrpSpPr>
            <a:grpSpLocks/>
          </p:cNvGrpSpPr>
          <p:nvPr/>
        </p:nvGrpSpPr>
        <p:grpSpPr bwMode="auto">
          <a:xfrm>
            <a:off x="0" y="260648"/>
            <a:ext cx="9144000" cy="50292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6"/>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13602"/>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 3"/>
          <p:cNvGrpSpPr/>
          <p:nvPr/>
        </p:nvGrpSpPr>
        <p:grpSpPr>
          <a:xfrm>
            <a:off x="6084168" y="1484784"/>
            <a:ext cx="2160240" cy="4995615"/>
            <a:chOff x="6084168" y="1484784"/>
            <a:chExt cx="2160240" cy="4995615"/>
          </a:xfrm>
        </p:grpSpPr>
        <p:grpSp>
          <p:nvGrpSpPr>
            <p:cNvPr id="30" name="组合 29"/>
            <p:cNvGrpSpPr>
              <a:grpSpLocks/>
            </p:cNvGrpSpPr>
            <p:nvPr/>
          </p:nvGrpSpPr>
          <p:grpSpPr bwMode="auto">
            <a:xfrm>
              <a:off x="6084170" y="1484784"/>
              <a:ext cx="2160238" cy="4995615"/>
              <a:chOff x="3904024" y="1179571"/>
              <a:chExt cx="1280569" cy="4161707"/>
            </a:xfrm>
          </p:grpSpPr>
          <p:pic>
            <p:nvPicPr>
              <p:cNvPr id="32" name="Picture 3"/>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a:off x="3904024" y="1179571"/>
                <a:ext cx="1280569" cy="269945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bwMode="auto">
              <a:xfrm>
                <a:off x="4332749" y="2223359"/>
                <a:ext cx="515342" cy="1512760"/>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46" name="TextBox 33"/>
              <p:cNvSpPr txBox="1">
                <a:spLocks noChangeArrowheads="1"/>
              </p:cNvSpPr>
              <p:nvPr/>
            </p:nvSpPr>
            <p:spPr bwMode="auto">
              <a:xfrm>
                <a:off x="4024396" y="4166966"/>
                <a:ext cx="1101613" cy="1174312"/>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b="1" dirty="0" smtClean="0">
                    <a:solidFill>
                      <a:srgbClr val="7F7F7F"/>
                    </a:solidFill>
                    <a:latin typeface="+mj-lt"/>
                  </a:rPr>
                  <a:t>International </a:t>
                </a:r>
              </a:p>
              <a:p>
                <a:pPr algn="ctr" defTabSz="877888" eaLnBrk="1" hangingPunct="1">
                  <a:lnSpc>
                    <a:spcPct val="120000"/>
                  </a:lnSpc>
                </a:pPr>
                <a:r>
                  <a:rPr lang="en-US" altLang="zh-CN" sz="2400" b="1" dirty="0" smtClean="0">
                    <a:solidFill>
                      <a:srgbClr val="7F7F7F"/>
                    </a:solidFill>
                    <a:latin typeface="+mj-lt"/>
                  </a:rPr>
                  <a:t>Exchange &amp;</a:t>
                </a:r>
              </a:p>
              <a:p>
                <a:pPr algn="ctr" defTabSz="877888" eaLnBrk="1" hangingPunct="1">
                  <a:lnSpc>
                    <a:spcPct val="120000"/>
                  </a:lnSpc>
                </a:pPr>
                <a:r>
                  <a:rPr lang="en-US" altLang="zh-CN" sz="2400" b="1" dirty="0" smtClean="0">
                    <a:solidFill>
                      <a:srgbClr val="7F7F7F"/>
                    </a:solidFill>
                    <a:latin typeface="+mj-lt"/>
                  </a:rPr>
                  <a:t>Cooperation</a:t>
                </a:r>
              </a:p>
            </p:txBody>
          </p:sp>
        </p:grpSp>
        <p:sp>
          <p:nvSpPr>
            <p:cNvPr id="28" name="矩形 27"/>
            <p:cNvSpPr/>
            <p:nvPr/>
          </p:nvSpPr>
          <p:spPr bwMode="auto">
            <a:xfrm>
              <a:off x="6084168" y="4869920"/>
              <a:ext cx="2160240" cy="2152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extLst>
      <p:ext uri="{BB962C8B-B14F-4D97-AF65-F5344CB8AC3E}">
        <p14:creationId xmlns="" xmlns:p14="http://schemas.microsoft.com/office/powerpoint/2010/main" val="193814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ppt_x"/>
                                          </p:val>
                                        </p:tav>
                                        <p:tav tm="100000">
                                          <p:val>
                                            <p:strVal val="#ppt_x"/>
                                          </p:val>
                                        </p:tav>
                                      </p:tavLst>
                                    </p:anim>
                                    <p:anim calcmode="lin" valueType="num">
                                      <p:cBhvr additive="base">
                                        <p:cTn id="8" dur="400" fill="hold"/>
                                        <p:tgtEl>
                                          <p:spTgt spid="5"/>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Top)">
                                      <p:cBhvr>
                                        <p:cTn id="11" dur="500"/>
                                        <p:tgtEl>
                                          <p:spTgt spid="10"/>
                                        </p:tgtEl>
                                      </p:cBhvr>
                                    </p:animEffect>
                                  </p:childTnLst>
                                </p:cTn>
                              </p:par>
                              <p:par>
                                <p:cTn id="12" presetID="1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slide(fromBottom)">
                                      <p:cBhvr>
                                        <p:cTn id="14" dur="500"/>
                                        <p:tgtEl>
                                          <p:spTgt spid="4"/>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10"/>
                                        </p:tgtEl>
                                      </p:cBhvr>
                                    </p:animEffect>
                                    <p:animScale>
                                      <p:cBhvr>
                                        <p:cTn id="1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idx="4294967295"/>
          </p:nvPr>
        </p:nvSpPr>
        <p:spPr>
          <a:xfrm>
            <a:off x="1043608" y="1844824"/>
            <a:ext cx="8229600" cy="4525963"/>
          </a:xfrm>
          <a:prstGeom prst="rect">
            <a:avLst/>
          </a:prstGeom>
        </p:spPr>
        <p:txBody>
          <a:bodyPr/>
          <a:lstStyle/>
          <a:p>
            <a:pPr>
              <a:lnSpc>
                <a:spcPct val="90000"/>
              </a:lnSpc>
              <a:spcBef>
                <a:spcPts val="1176"/>
              </a:spcBef>
              <a:spcAft>
                <a:spcPts val="600"/>
              </a:spcAft>
            </a:pPr>
            <a:r>
              <a:rPr lang="en-US" altLang="zh-CN" sz="2600" dirty="0">
                <a:latin typeface="Calibri"/>
                <a:cs typeface="Calibri"/>
              </a:rPr>
              <a:t>Basic Education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Senior Middle School and Secondary Vocational School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Higher Education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Adult Education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Special Education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Vocational Education </a:t>
            </a:r>
            <a:endParaRPr lang="en-US" altLang="zh-CN" sz="2600" dirty="0">
              <a:solidFill>
                <a:srgbClr val="FFFF99"/>
              </a:solidFill>
              <a:latin typeface="Calibri"/>
              <a:cs typeface="Calibri"/>
            </a:endParaRPr>
          </a:p>
          <a:p>
            <a:pPr>
              <a:lnSpc>
                <a:spcPct val="90000"/>
              </a:lnSpc>
              <a:spcBef>
                <a:spcPts val="1176"/>
              </a:spcBef>
              <a:spcAft>
                <a:spcPts val="600"/>
              </a:spcAft>
            </a:pPr>
            <a:r>
              <a:rPr lang="en-US" altLang="zh-CN" sz="2600" dirty="0">
                <a:latin typeface="Calibri"/>
                <a:cs typeface="Calibri"/>
              </a:rPr>
              <a:t>Education for Ethnic Groups </a:t>
            </a:r>
            <a:endParaRPr lang="en-US" altLang="zh-CN" sz="2600" dirty="0">
              <a:solidFill>
                <a:srgbClr val="FFFF99"/>
              </a:solidFill>
              <a:latin typeface="Calibri"/>
              <a:cs typeface="Calibri"/>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5" name="矩形 4"/>
          <p:cNvSpPr/>
          <p:nvPr/>
        </p:nvSpPr>
        <p:spPr>
          <a:xfrm>
            <a:off x="2483768" y="1167135"/>
            <a:ext cx="3775818" cy="492443"/>
          </a:xfrm>
          <a:prstGeom prst="rect">
            <a:avLst/>
          </a:prstGeom>
        </p:spPr>
        <p:txBody>
          <a:bodyPr wrap="none">
            <a:spAutoFit/>
          </a:bodyPr>
          <a:lstStyle/>
          <a:p>
            <a:pPr lvl="0" eaLnBrk="0" fontAlgn="base" hangingPunct="0">
              <a:spcBef>
                <a:spcPct val="0"/>
              </a:spcBef>
              <a:spcAft>
                <a:spcPct val="0"/>
              </a:spcAft>
            </a:pPr>
            <a:r>
              <a:rPr lang="en-US" altLang="zh-CN" sz="2600" b="1" dirty="0" smtClean="0">
                <a:solidFill>
                  <a:srgbClr val="F79646">
                    <a:lumMod val="50000"/>
                  </a:srgbClr>
                </a:solidFill>
                <a:latin typeface="Calibri" pitchFamily="34" charset="0"/>
                <a:ea typeface="宋体" pitchFamily="2" charset="-122"/>
              </a:rPr>
              <a:t>Present Education System </a:t>
            </a:r>
            <a:endParaRPr lang="en-US" altLang="zh-CN" sz="2600" b="1" dirty="0">
              <a:solidFill>
                <a:srgbClr val="F79646">
                  <a:lumMod val="50000"/>
                </a:srgbClr>
              </a:solidFill>
              <a:latin typeface="Calibri" pitchFamily="34" charset="0"/>
              <a:ea typeface="宋体" pitchFamily="2" charset="-122"/>
            </a:endParaRPr>
          </a:p>
        </p:txBody>
      </p:sp>
    </p:spTree>
    <p:extLst>
      <p:ext uri="{BB962C8B-B14F-4D97-AF65-F5344CB8AC3E}">
        <p14:creationId xmlns="" xmlns:p14="http://schemas.microsoft.com/office/powerpoint/2010/main" val="20269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Effect transition="in" filter="slide(fromBottom)">
                                      <p:cBhvr>
                                        <p:cTn id="7" dur="500"/>
                                        <p:tgtEl>
                                          <p:spTgt spid="305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05155">
                                            <p:txEl>
                                              <p:pRg st="1" end="1"/>
                                            </p:txEl>
                                          </p:spTgt>
                                        </p:tgtEl>
                                        <p:attrNameLst>
                                          <p:attrName>style.visibility</p:attrName>
                                        </p:attrNameLst>
                                      </p:cBhvr>
                                      <p:to>
                                        <p:strVal val="visible"/>
                                      </p:to>
                                    </p:set>
                                    <p:animEffect transition="in" filter="slide(fromBottom)">
                                      <p:cBhvr>
                                        <p:cTn id="12" dur="500"/>
                                        <p:tgtEl>
                                          <p:spTgt spid="305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05155">
                                            <p:txEl>
                                              <p:pRg st="2" end="2"/>
                                            </p:txEl>
                                          </p:spTgt>
                                        </p:tgtEl>
                                        <p:attrNameLst>
                                          <p:attrName>style.visibility</p:attrName>
                                        </p:attrNameLst>
                                      </p:cBhvr>
                                      <p:to>
                                        <p:strVal val="visible"/>
                                      </p:to>
                                    </p:set>
                                    <p:animEffect transition="in" filter="slide(fromBottom)">
                                      <p:cBhvr>
                                        <p:cTn id="17" dur="500"/>
                                        <p:tgtEl>
                                          <p:spTgt spid="305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05155">
                                            <p:txEl>
                                              <p:pRg st="3" end="3"/>
                                            </p:txEl>
                                          </p:spTgt>
                                        </p:tgtEl>
                                        <p:attrNameLst>
                                          <p:attrName>style.visibility</p:attrName>
                                        </p:attrNameLst>
                                      </p:cBhvr>
                                      <p:to>
                                        <p:strVal val="visible"/>
                                      </p:to>
                                    </p:set>
                                    <p:animEffect transition="in" filter="slide(fromBottom)">
                                      <p:cBhvr>
                                        <p:cTn id="22" dur="500"/>
                                        <p:tgtEl>
                                          <p:spTgt spid="305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05155">
                                            <p:txEl>
                                              <p:pRg st="4" end="4"/>
                                            </p:txEl>
                                          </p:spTgt>
                                        </p:tgtEl>
                                        <p:attrNameLst>
                                          <p:attrName>style.visibility</p:attrName>
                                        </p:attrNameLst>
                                      </p:cBhvr>
                                      <p:to>
                                        <p:strVal val="visible"/>
                                      </p:to>
                                    </p:set>
                                    <p:animEffect transition="in" filter="slide(fromBottom)">
                                      <p:cBhvr>
                                        <p:cTn id="27" dur="500"/>
                                        <p:tgtEl>
                                          <p:spTgt spid="305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05155">
                                            <p:txEl>
                                              <p:pRg st="5" end="5"/>
                                            </p:txEl>
                                          </p:spTgt>
                                        </p:tgtEl>
                                        <p:attrNameLst>
                                          <p:attrName>style.visibility</p:attrName>
                                        </p:attrNameLst>
                                      </p:cBhvr>
                                      <p:to>
                                        <p:strVal val="visible"/>
                                      </p:to>
                                    </p:set>
                                    <p:animEffect transition="in" filter="slide(fromBottom)">
                                      <p:cBhvr>
                                        <p:cTn id="32" dur="500"/>
                                        <p:tgtEl>
                                          <p:spTgt spid="3051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05155">
                                            <p:txEl>
                                              <p:pRg st="6" end="6"/>
                                            </p:txEl>
                                          </p:spTgt>
                                        </p:tgtEl>
                                        <p:attrNameLst>
                                          <p:attrName>style.visibility</p:attrName>
                                        </p:attrNameLst>
                                      </p:cBhvr>
                                      <p:to>
                                        <p:strVal val="visible"/>
                                      </p:to>
                                    </p:set>
                                    <p:animEffect transition="in" filter="slide(fromBottom)">
                                      <p:cBhvr>
                                        <p:cTn id="37" dur="500"/>
                                        <p:tgtEl>
                                          <p:spTgt spid="305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idx="4294967295"/>
          </p:nvPr>
        </p:nvSpPr>
        <p:spPr>
          <a:xfrm>
            <a:off x="600108" y="1974871"/>
            <a:ext cx="8686800" cy="4525963"/>
          </a:xfrm>
          <a:prstGeom prst="rect">
            <a:avLst/>
          </a:prstGeom>
        </p:spPr>
        <p:txBody>
          <a:bodyPr/>
          <a:lstStyle/>
          <a:p>
            <a:r>
              <a:rPr lang="en-US" altLang="zh-CN" sz="2400" b="0" dirty="0" smtClean="0">
                <a:latin typeface="Calibri"/>
                <a:cs typeface="Calibri"/>
              </a:rPr>
              <a:t>Encompasses</a:t>
            </a:r>
            <a:r>
              <a:rPr lang="en-US" altLang="zh-CN" sz="2400" dirty="0" smtClean="0">
                <a:latin typeface="Calibri"/>
                <a:cs typeface="Calibri"/>
              </a:rPr>
              <a:t>: </a:t>
            </a:r>
            <a:r>
              <a:rPr lang="en-US" altLang="zh-CN" sz="2400" b="0" dirty="0" smtClean="0">
                <a:latin typeface="Calibri"/>
                <a:cs typeface="Calibri"/>
              </a:rPr>
              <a:t> </a:t>
            </a:r>
          </a:p>
          <a:p>
            <a:pPr>
              <a:buNone/>
            </a:pPr>
            <a:r>
              <a:rPr lang="en-US" altLang="zh-CN" sz="2400" b="0" dirty="0" smtClean="0">
                <a:latin typeface="Calibri"/>
                <a:cs typeface="Calibri"/>
              </a:rPr>
              <a:t>        preschool education</a:t>
            </a:r>
          </a:p>
          <a:p>
            <a:pPr>
              <a:buNone/>
            </a:pPr>
            <a:r>
              <a:rPr lang="en-US" altLang="zh-CN" sz="2400" b="0" dirty="0" smtClean="0">
                <a:latin typeface="Calibri"/>
                <a:cs typeface="Calibri"/>
              </a:rPr>
              <a:t>        primary </a:t>
            </a:r>
            <a:r>
              <a:rPr lang="en-US" altLang="zh-CN" sz="2400" b="0" dirty="0">
                <a:latin typeface="Calibri"/>
                <a:cs typeface="Calibri"/>
              </a:rPr>
              <a:t>school education </a:t>
            </a:r>
            <a:endParaRPr lang="en-US" altLang="zh-CN" sz="2400" b="0" dirty="0" smtClean="0">
              <a:latin typeface="Calibri"/>
              <a:cs typeface="Calibri"/>
            </a:endParaRPr>
          </a:p>
          <a:p>
            <a:pPr>
              <a:spcAft>
                <a:spcPts val="1200"/>
              </a:spcAft>
              <a:buNone/>
            </a:pPr>
            <a:r>
              <a:rPr lang="en-US" altLang="zh-CN" sz="2400" b="0" dirty="0" smtClean="0">
                <a:latin typeface="Calibri"/>
                <a:cs typeface="Calibri"/>
              </a:rPr>
              <a:t>        middle </a:t>
            </a:r>
            <a:r>
              <a:rPr lang="en-US" altLang="zh-CN" sz="2400" b="0" dirty="0">
                <a:latin typeface="Calibri"/>
                <a:cs typeface="Calibri"/>
              </a:rPr>
              <a:t>school education (junior middle and senior middle</a:t>
            </a:r>
            <a:r>
              <a:rPr lang="en-US" altLang="zh-CN" sz="2400" b="0" dirty="0" smtClean="0">
                <a:latin typeface="Calibri"/>
                <a:cs typeface="Calibri"/>
              </a:rPr>
              <a:t>) </a:t>
            </a:r>
            <a:endParaRPr lang="en-US" altLang="zh-CN" sz="2400" b="0" dirty="0">
              <a:latin typeface="Calibri"/>
              <a:cs typeface="Calibri"/>
            </a:endParaRPr>
          </a:p>
          <a:p>
            <a:r>
              <a:rPr lang="en-US" altLang="zh-CN" sz="2400" b="0" dirty="0" smtClean="0">
                <a:latin typeface="Calibri"/>
                <a:cs typeface="Calibri"/>
              </a:rPr>
              <a:t>Length: </a:t>
            </a:r>
            <a:r>
              <a:rPr lang="en-US" altLang="zh-CN" sz="2400" b="0" dirty="0">
                <a:latin typeface="Calibri"/>
                <a:cs typeface="Calibri"/>
              </a:rPr>
              <a:t>five or six years in primary </a:t>
            </a:r>
            <a:r>
              <a:rPr lang="en-US" altLang="zh-CN" sz="2400" b="0" dirty="0" smtClean="0">
                <a:latin typeface="Calibri"/>
                <a:cs typeface="Calibri"/>
              </a:rPr>
              <a:t>schools</a:t>
            </a:r>
          </a:p>
          <a:p>
            <a:pPr>
              <a:buNone/>
            </a:pPr>
            <a:r>
              <a:rPr lang="en-US" altLang="zh-CN" sz="2400" dirty="0" smtClean="0">
                <a:latin typeface="Calibri"/>
                <a:cs typeface="Calibri"/>
              </a:rPr>
              <a:t>                   </a:t>
            </a:r>
            <a:r>
              <a:rPr lang="en-US" altLang="zh-CN" sz="2400" b="0" dirty="0" smtClean="0">
                <a:latin typeface="Calibri"/>
                <a:cs typeface="Calibri"/>
              </a:rPr>
              <a:t> </a:t>
            </a:r>
            <a:r>
              <a:rPr lang="en-US" altLang="zh-CN" sz="2400" b="0" dirty="0">
                <a:latin typeface="Calibri"/>
                <a:cs typeface="Calibri"/>
              </a:rPr>
              <a:t>three years in junior middle </a:t>
            </a:r>
            <a:r>
              <a:rPr lang="en-US" altLang="zh-CN" sz="2400" b="0" dirty="0" smtClean="0">
                <a:latin typeface="Calibri"/>
                <a:cs typeface="Calibri"/>
              </a:rPr>
              <a:t>schools</a:t>
            </a:r>
          </a:p>
          <a:p>
            <a:pPr>
              <a:buNone/>
            </a:pPr>
            <a:r>
              <a:rPr lang="en-US" altLang="zh-CN" sz="2400" dirty="0" smtClean="0">
                <a:latin typeface="Calibri"/>
                <a:cs typeface="Calibri"/>
              </a:rPr>
              <a:t>                     </a:t>
            </a:r>
            <a:r>
              <a:rPr lang="en-US" altLang="zh-CN" sz="2400" b="0" dirty="0" smtClean="0">
                <a:latin typeface="Calibri"/>
                <a:cs typeface="Calibri"/>
              </a:rPr>
              <a:t>three </a:t>
            </a:r>
            <a:r>
              <a:rPr lang="en-US" altLang="zh-CN" sz="2400" b="0" dirty="0">
                <a:latin typeface="Calibri"/>
                <a:cs typeface="Calibri"/>
              </a:rPr>
              <a:t>years in senior middle schools. </a:t>
            </a:r>
          </a:p>
        </p:txBody>
      </p:sp>
      <p:sp>
        <p:nvSpPr>
          <p:cNvPr id="4" name="矩形 3"/>
          <p:cNvSpPr/>
          <p:nvPr/>
        </p:nvSpPr>
        <p:spPr>
          <a:xfrm>
            <a:off x="3500430" y="1214422"/>
            <a:ext cx="2180533" cy="461665"/>
          </a:xfrm>
          <a:prstGeom prst="rect">
            <a:avLst/>
          </a:prstGeom>
        </p:spPr>
        <p:txBody>
          <a:bodyPr wrap="none">
            <a:spAutoFit/>
          </a:bodyPr>
          <a:lstStyle/>
          <a:p>
            <a:pPr lvl="0" eaLnBrk="0" fontAlgn="base" hangingPunct="0">
              <a:spcBef>
                <a:spcPct val="0"/>
              </a:spcBef>
              <a:spcAft>
                <a:spcPct val="0"/>
              </a:spcAft>
            </a:pPr>
            <a:r>
              <a:rPr lang="en-US" altLang="zh-CN" sz="2400" b="1" dirty="0" smtClean="0">
                <a:solidFill>
                  <a:srgbClr val="F79646">
                    <a:lumMod val="50000"/>
                  </a:srgbClr>
                </a:solidFill>
                <a:latin typeface="Calibri" pitchFamily="34" charset="0"/>
                <a:ea typeface="宋体" pitchFamily="2" charset="-122"/>
              </a:rPr>
              <a:t>Basic Education</a:t>
            </a:r>
            <a:endParaRPr lang="en-US" altLang="zh-CN" sz="2400" b="1" dirty="0">
              <a:solidFill>
                <a:srgbClr val="F79646">
                  <a:lumMod val="50000"/>
                </a:srgbClr>
              </a:solidFill>
              <a:latin typeface="Calibri" pitchFamily="34" charset="0"/>
              <a:ea typeface="宋体" pitchFamily="2" charset="-122"/>
            </a:endParaRPr>
          </a:p>
        </p:txBody>
      </p:sp>
      <p:sp>
        <p:nvSpPr>
          <p:cNvPr id="5"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Tree>
    <p:extLst>
      <p:ext uri="{BB962C8B-B14F-4D97-AF65-F5344CB8AC3E}">
        <p14:creationId xmlns="" xmlns:p14="http://schemas.microsoft.com/office/powerpoint/2010/main" val="1730475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Effect transition="in" filter="slide(fromBottom)">
                                      <p:cBhvr>
                                        <p:cTn id="7" dur="500"/>
                                        <p:tgtEl>
                                          <p:spTgt spid="3061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06179">
                                            <p:txEl>
                                              <p:pRg st="1" end="1"/>
                                            </p:txEl>
                                          </p:spTgt>
                                        </p:tgtEl>
                                        <p:attrNameLst>
                                          <p:attrName>style.visibility</p:attrName>
                                        </p:attrNameLst>
                                      </p:cBhvr>
                                      <p:to>
                                        <p:strVal val="visible"/>
                                      </p:to>
                                    </p:set>
                                    <p:animEffect transition="in" filter="slide(fromBottom)">
                                      <p:cBhvr>
                                        <p:cTn id="12" dur="500"/>
                                        <p:tgtEl>
                                          <p:spTgt spid="306179">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06179">
                                            <p:txEl>
                                              <p:pRg st="2" end="2"/>
                                            </p:txEl>
                                          </p:spTgt>
                                        </p:tgtEl>
                                        <p:attrNameLst>
                                          <p:attrName>style.visibility</p:attrName>
                                        </p:attrNameLst>
                                      </p:cBhvr>
                                      <p:to>
                                        <p:strVal val="visible"/>
                                      </p:to>
                                    </p:set>
                                    <p:animEffect transition="in" filter="slide(fromBottom)">
                                      <p:cBhvr>
                                        <p:cTn id="15" dur="500"/>
                                        <p:tgtEl>
                                          <p:spTgt spid="306179">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306179">
                                            <p:txEl>
                                              <p:pRg st="3" end="3"/>
                                            </p:txEl>
                                          </p:spTgt>
                                        </p:tgtEl>
                                        <p:attrNameLst>
                                          <p:attrName>style.visibility</p:attrName>
                                        </p:attrNameLst>
                                      </p:cBhvr>
                                      <p:to>
                                        <p:strVal val="visible"/>
                                      </p:to>
                                    </p:set>
                                    <p:animEffect transition="in" filter="slide(fromBottom)">
                                      <p:cBhvr>
                                        <p:cTn id="18" dur="500"/>
                                        <p:tgtEl>
                                          <p:spTgt spid="30617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306179">
                                            <p:txEl>
                                              <p:pRg st="4" end="4"/>
                                            </p:txEl>
                                          </p:spTgt>
                                        </p:tgtEl>
                                        <p:attrNameLst>
                                          <p:attrName>style.visibility</p:attrName>
                                        </p:attrNameLst>
                                      </p:cBhvr>
                                      <p:to>
                                        <p:strVal val="visible"/>
                                      </p:to>
                                    </p:set>
                                    <p:animEffect transition="in" filter="slide(fromBottom)">
                                      <p:cBhvr>
                                        <p:cTn id="23" dur="500"/>
                                        <p:tgtEl>
                                          <p:spTgt spid="30617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306179">
                                            <p:txEl>
                                              <p:pRg st="5" end="5"/>
                                            </p:txEl>
                                          </p:spTgt>
                                        </p:tgtEl>
                                        <p:attrNameLst>
                                          <p:attrName>style.visibility</p:attrName>
                                        </p:attrNameLst>
                                      </p:cBhvr>
                                      <p:to>
                                        <p:strVal val="visible"/>
                                      </p:to>
                                    </p:set>
                                    <p:animEffect transition="in" filter="slide(fromBottom)">
                                      <p:cBhvr>
                                        <p:cTn id="28" dur="500"/>
                                        <p:tgtEl>
                                          <p:spTgt spid="306179">
                                            <p:txEl>
                                              <p:pRg st="5" end="5"/>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306179">
                                            <p:txEl>
                                              <p:pRg st="6" end="6"/>
                                            </p:txEl>
                                          </p:spTgt>
                                        </p:tgtEl>
                                        <p:attrNameLst>
                                          <p:attrName>style.visibility</p:attrName>
                                        </p:attrNameLst>
                                      </p:cBhvr>
                                      <p:to>
                                        <p:strVal val="visible"/>
                                      </p:to>
                                    </p:set>
                                    <p:animEffect transition="in" filter="slide(fromBottom)">
                                      <p:cBhvr>
                                        <p:cTn id="31" dur="500"/>
                                        <p:tgtEl>
                                          <p:spTgt spid="306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5" name="Rectangle 5"/>
          <p:cNvSpPr>
            <a:spLocks noGrp="1" noChangeArrowheads="1"/>
          </p:cNvSpPr>
          <p:nvPr>
            <p:ph idx="4294967295"/>
          </p:nvPr>
        </p:nvSpPr>
        <p:spPr>
          <a:xfrm>
            <a:off x="500066" y="1785926"/>
            <a:ext cx="8715404" cy="4525963"/>
          </a:xfrm>
          <a:prstGeom prst="rect">
            <a:avLst/>
          </a:prstGeom>
        </p:spPr>
        <p:txBody>
          <a:bodyPr/>
          <a:lstStyle/>
          <a:p>
            <a:pPr>
              <a:buNone/>
            </a:pPr>
            <a:r>
              <a:rPr lang="en-US" altLang="zh-CN" sz="2400" b="1" dirty="0" smtClean="0">
                <a:solidFill>
                  <a:schemeClr val="accent6">
                    <a:lumMod val="75000"/>
                  </a:schemeClr>
                </a:solidFill>
                <a:latin typeface="Calibri"/>
                <a:cs typeface="Calibri"/>
              </a:rPr>
              <a:t>Two </a:t>
            </a:r>
            <a:r>
              <a:rPr lang="en-US" altLang="zh-CN" sz="2400" b="1" dirty="0">
                <a:solidFill>
                  <a:schemeClr val="accent6">
                    <a:lumMod val="75000"/>
                  </a:schemeClr>
                </a:solidFill>
                <a:latin typeface="Calibri"/>
                <a:cs typeface="Calibri"/>
              </a:rPr>
              <a:t>main </a:t>
            </a:r>
            <a:r>
              <a:rPr lang="en-US" altLang="zh-CN" sz="2400" b="1" dirty="0" smtClean="0">
                <a:solidFill>
                  <a:schemeClr val="accent6">
                    <a:lumMod val="75000"/>
                  </a:schemeClr>
                </a:solidFill>
                <a:latin typeface="Calibri"/>
                <a:cs typeface="Calibri"/>
              </a:rPr>
              <a:t>forms:</a:t>
            </a:r>
          </a:p>
          <a:p>
            <a:pPr>
              <a:buClr>
                <a:schemeClr val="accent6">
                  <a:lumMod val="75000"/>
                </a:schemeClr>
              </a:buClr>
              <a:buSzPct val="60000"/>
              <a:buFont typeface="Wingdings" pitchFamily="2" charset="2"/>
              <a:buChar char="l"/>
            </a:pPr>
            <a:r>
              <a:rPr lang="en-US" altLang="zh-CN" sz="2400" b="0" dirty="0" smtClean="0">
                <a:solidFill>
                  <a:schemeClr val="accent6">
                    <a:lumMod val="75000"/>
                  </a:schemeClr>
                </a:solidFill>
                <a:latin typeface="Calibri"/>
                <a:cs typeface="Calibri"/>
              </a:rPr>
              <a:t>Nurseries</a:t>
            </a:r>
          </a:p>
          <a:p>
            <a:pPr>
              <a:buNone/>
            </a:pPr>
            <a:r>
              <a:rPr lang="en-US" altLang="zh-CN" sz="2400" dirty="0" smtClean="0">
                <a:latin typeface="Calibri"/>
                <a:cs typeface="Calibri"/>
              </a:rPr>
              <a:t>      provide care for babies under the age of three. </a:t>
            </a:r>
          </a:p>
          <a:p>
            <a:pPr>
              <a:buNone/>
            </a:pPr>
            <a:r>
              <a:rPr lang="en-US" altLang="zh-CN" sz="2400" dirty="0" smtClean="0">
                <a:latin typeface="Calibri"/>
                <a:cs typeface="Calibri"/>
              </a:rPr>
              <a:t>      There are day nurseries as well as boarding nurseries (</a:t>
            </a:r>
            <a:r>
              <a:rPr lang="zh-CN" altLang="en-US" sz="2400" dirty="0" smtClean="0">
                <a:latin typeface="Calibri"/>
                <a:cs typeface="Calibri"/>
              </a:rPr>
              <a:t>全托</a:t>
            </a:r>
            <a:r>
              <a:rPr lang="en-US" altLang="zh-CN" sz="2400" dirty="0" smtClean="0">
                <a:latin typeface="Calibri"/>
                <a:cs typeface="Calibri"/>
              </a:rPr>
              <a:t>)</a:t>
            </a:r>
            <a:endParaRPr lang="en-US" altLang="zh-CN" sz="2400" b="0" dirty="0" smtClean="0">
              <a:latin typeface="Calibri"/>
              <a:cs typeface="Calibri"/>
            </a:endParaRPr>
          </a:p>
          <a:p>
            <a:pPr>
              <a:buClr>
                <a:schemeClr val="accent6">
                  <a:lumMod val="75000"/>
                </a:schemeClr>
              </a:buClr>
              <a:buSzPct val="60000"/>
              <a:buFont typeface="Wingdings" pitchFamily="2" charset="2"/>
              <a:buChar char="l"/>
            </a:pPr>
            <a:r>
              <a:rPr lang="en-US" altLang="zh-CN" sz="2400" dirty="0" smtClean="0">
                <a:solidFill>
                  <a:schemeClr val="accent6">
                    <a:lumMod val="75000"/>
                  </a:schemeClr>
                </a:solidFill>
                <a:cs typeface="Calibri"/>
              </a:rPr>
              <a:t>Kindergartens </a:t>
            </a:r>
          </a:p>
          <a:p>
            <a:pPr>
              <a:buNone/>
            </a:pPr>
            <a:r>
              <a:rPr lang="en-US" altLang="zh-CN" sz="2400" dirty="0" smtClean="0">
                <a:cs typeface="Calibri"/>
              </a:rPr>
              <a:t>      enroll children from age three to six. </a:t>
            </a:r>
          </a:p>
          <a:p>
            <a:pPr>
              <a:buNone/>
            </a:pPr>
            <a:r>
              <a:rPr lang="en-US" altLang="zh-CN" sz="2400" dirty="0" smtClean="0">
                <a:cs typeface="Calibri"/>
              </a:rPr>
              <a:t>      Game playing forms the main part of their educational activities</a:t>
            </a:r>
          </a:p>
          <a:p>
            <a:pPr>
              <a:buNone/>
            </a:pPr>
            <a:r>
              <a:rPr lang="en-US" altLang="zh-CN" sz="2400" dirty="0" smtClean="0">
                <a:cs typeface="Calibri"/>
              </a:rPr>
              <a:t>      </a:t>
            </a:r>
            <a:r>
              <a:rPr lang="en-US" altLang="zh-CN" sz="2400" dirty="0" smtClean="0"/>
              <a:t>generally staffed with teachers, nurses and doctors</a:t>
            </a:r>
          </a:p>
          <a:p>
            <a:pPr>
              <a:buNone/>
            </a:pPr>
            <a:r>
              <a:rPr lang="en-US" altLang="zh-CN" sz="2400" dirty="0" smtClean="0"/>
              <a:t>      formulated regulations and rules to standardize the performance of kindergarten teachers and assessments.</a:t>
            </a:r>
            <a:endParaRPr lang="en-US" altLang="zh-CN" sz="2400" dirty="0" smtClean="0">
              <a:cs typeface="Calibri"/>
            </a:endParaRPr>
          </a:p>
          <a:p>
            <a:pPr>
              <a:buNone/>
            </a:pPr>
            <a:endParaRPr lang="en-US" altLang="zh-CN" sz="2400" b="0" dirty="0">
              <a:latin typeface="Calibri"/>
              <a:cs typeface="Calibri"/>
            </a:endParaRPr>
          </a:p>
          <a:p>
            <a:pPr>
              <a:buFont typeface="Wingdings" pitchFamily="2" charset="2"/>
              <a:buNone/>
            </a:pPr>
            <a:endParaRPr lang="en-US" altLang="zh-CN" sz="2400" b="0" dirty="0">
              <a:latin typeface="Calibri"/>
              <a:cs typeface="Calibri"/>
            </a:endParaRPr>
          </a:p>
        </p:txBody>
      </p:sp>
      <p:sp>
        <p:nvSpPr>
          <p:cNvPr id="3"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4" name="矩形 3"/>
          <p:cNvSpPr/>
          <p:nvPr/>
        </p:nvSpPr>
        <p:spPr>
          <a:xfrm>
            <a:off x="3286116" y="1142984"/>
            <a:ext cx="2938497" cy="461665"/>
          </a:xfrm>
          <a:prstGeom prst="rect">
            <a:avLst/>
          </a:prstGeom>
        </p:spPr>
        <p:txBody>
          <a:bodyPr wrap="none">
            <a:spAutoFit/>
          </a:bodyPr>
          <a:lstStyle/>
          <a:p>
            <a:r>
              <a:rPr lang="en-US" altLang="zh-CN" sz="2400" b="1" dirty="0" smtClean="0">
                <a:solidFill>
                  <a:schemeClr val="accent6">
                    <a:lumMod val="75000"/>
                  </a:schemeClr>
                </a:solidFill>
                <a:latin typeface="+mj-lt"/>
              </a:rPr>
              <a:t>Pre-school education </a:t>
            </a:r>
            <a:endParaRPr lang="en-US" altLang="zh-CN" sz="2400" b="1" dirty="0">
              <a:solidFill>
                <a:schemeClr val="accent6">
                  <a:lumMod val="75000"/>
                </a:schemeClr>
              </a:solidFill>
              <a:latin typeface="+mj-lt"/>
            </a:endParaRPr>
          </a:p>
        </p:txBody>
      </p:sp>
      <p:pic>
        <p:nvPicPr>
          <p:cNvPr id="6" name="Picture 9" descr="F:\中国文化概况\图\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32297" y="836712"/>
            <a:ext cx="2532191" cy="2120446"/>
          </a:xfrm>
          <a:prstGeom prst="ellipse">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5861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05">
                                            <p:txEl>
                                              <p:pRg st="0" end="0"/>
                                            </p:txEl>
                                          </p:spTgt>
                                        </p:tgtEl>
                                        <p:attrNameLst>
                                          <p:attrName>style.visibility</p:attrName>
                                        </p:attrNameLst>
                                      </p:cBhvr>
                                      <p:to>
                                        <p:strVal val="visible"/>
                                      </p:to>
                                    </p:set>
                                    <p:anim calcmode="lin" valueType="num">
                                      <p:cBhvr additive="base">
                                        <p:cTn id="7" dur="500" fill="hold"/>
                                        <p:tgtEl>
                                          <p:spTgt spid="30720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05">
                                            <p:txEl>
                                              <p:pRg st="1" end="1"/>
                                            </p:txEl>
                                          </p:spTgt>
                                        </p:tgtEl>
                                        <p:attrNameLst>
                                          <p:attrName>style.visibility</p:attrName>
                                        </p:attrNameLst>
                                      </p:cBhvr>
                                      <p:to>
                                        <p:strVal val="visible"/>
                                      </p:to>
                                    </p:set>
                                    <p:anim calcmode="lin" valueType="num">
                                      <p:cBhvr additive="base">
                                        <p:cTn id="13" dur="500" fill="hold"/>
                                        <p:tgtEl>
                                          <p:spTgt spid="30720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0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7205">
                                            <p:txEl>
                                              <p:pRg st="2" end="2"/>
                                            </p:txEl>
                                          </p:spTgt>
                                        </p:tgtEl>
                                        <p:attrNameLst>
                                          <p:attrName>style.visibility</p:attrName>
                                        </p:attrNameLst>
                                      </p:cBhvr>
                                      <p:to>
                                        <p:strVal val="visible"/>
                                      </p:to>
                                    </p:set>
                                    <p:anim calcmode="lin" valueType="num">
                                      <p:cBhvr additive="base">
                                        <p:cTn id="17" dur="500" fill="hold"/>
                                        <p:tgtEl>
                                          <p:spTgt spid="30720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0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7205">
                                            <p:txEl>
                                              <p:pRg st="3" end="3"/>
                                            </p:txEl>
                                          </p:spTgt>
                                        </p:tgtEl>
                                        <p:attrNameLst>
                                          <p:attrName>style.visibility</p:attrName>
                                        </p:attrNameLst>
                                      </p:cBhvr>
                                      <p:to>
                                        <p:strVal val="visible"/>
                                      </p:to>
                                    </p:set>
                                    <p:anim calcmode="lin" valueType="num">
                                      <p:cBhvr additive="base">
                                        <p:cTn id="21" dur="500" fill="hold"/>
                                        <p:tgtEl>
                                          <p:spTgt spid="30720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0720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07205">
                                            <p:txEl>
                                              <p:pRg st="4" end="4"/>
                                            </p:txEl>
                                          </p:spTgt>
                                        </p:tgtEl>
                                        <p:attrNameLst>
                                          <p:attrName>style.visibility</p:attrName>
                                        </p:attrNameLst>
                                      </p:cBhvr>
                                      <p:to>
                                        <p:strVal val="visible"/>
                                      </p:to>
                                    </p:set>
                                    <p:anim calcmode="lin" valueType="num">
                                      <p:cBhvr additive="base">
                                        <p:cTn id="27" dur="500" fill="hold"/>
                                        <p:tgtEl>
                                          <p:spTgt spid="30720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0720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7205">
                                            <p:txEl>
                                              <p:pRg st="5" end="5"/>
                                            </p:txEl>
                                          </p:spTgt>
                                        </p:tgtEl>
                                        <p:attrNameLst>
                                          <p:attrName>style.visibility</p:attrName>
                                        </p:attrNameLst>
                                      </p:cBhvr>
                                      <p:to>
                                        <p:strVal val="visible"/>
                                      </p:to>
                                    </p:set>
                                    <p:anim calcmode="lin" valueType="num">
                                      <p:cBhvr additive="base">
                                        <p:cTn id="31" dur="500" fill="hold"/>
                                        <p:tgtEl>
                                          <p:spTgt spid="30720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20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7205">
                                            <p:txEl>
                                              <p:pRg st="6" end="6"/>
                                            </p:txEl>
                                          </p:spTgt>
                                        </p:tgtEl>
                                        <p:attrNameLst>
                                          <p:attrName>style.visibility</p:attrName>
                                        </p:attrNameLst>
                                      </p:cBhvr>
                                      <p:to>
                                        <p:strVal val="visible"/>
                                      </p:to>
                                    </p:set>
                                    <p:anim calcmode="lin" valueType="num">
                                      <p:cBhvr additive="base">
                                        <p:cTn id="35" dur="500" fill="hold"/>
                                        <p:tgtEl>
                                          <p:spTgt spid="30720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720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205">
                                            <p:txEl>
                                              <p:pRg st="7" end="7"/>
                                            </p:txEl>
                                          </p:spTgt>
                                        </p:tgtEl>
                                        <p:attrNameLst>
                                          <p:attrName>style.visibility</p:attrName>
                                        </p:attrNameLst>
                                      </p:cBhvr>
                                      <p:to>
                                        <p:strVal val="visible"/>
                                      </p:to>
                                    </p:set>
                                    <p:anim calcmode="lin" valueType="num">
                                      <p:cBhvr additive="base">
                                        <p:cTn id="39" dur="500" fill="hold"/>
                                        <p:tgtEl>
                                          <p:spTgt spid="30720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0720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7205">
                                            <p:txEl>
                                              <p:pRg st="8" end="8"/>
                                            </p:txEl>
                                          </p:spTgt>
                                        </p:tgtEl>
                                        <p:attrNameLst>
                                          <p:attrName>style.visibility</p:attrName>
                                        </p:attrNameLst>
                                      </p:cBhvr>
                                      <p:to>
                                        <p:strVal val="visible"/>
                                      </p:to>
                                    </p:set>
                                    <p:anim calcmode="lin" valueType="num">
                                      <p:cBhvr additive="base">
                                        <p:cTn id="43" dur="500" fill="hold"/>
                                        <p:tgtEl>
                                          <p:spTgt spid="30720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0720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headEnd/>
            <a:tailEnd/>
          </a:ln>
        </p:spPr>
        <p:txBody>
          <a:bodyPr/>
          <a:lstStyle/>
          <a:p>
            <a:fld id="{1199A1A6-EF60-4BD5-8CF6-6D5B9433BF84}" type="slidenum">
              <a:rPr lang="zh-CN" altLang="en-US"/>
              <a:pPr/>
              <a:t>2</a:t>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890136"/>
            <a:ext cx="2208213" cy="1967864"/>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2308860"/>
          </a:xfrm>
          <a:prstGeom prst="rect">
            <a:avLst/>
          </a:prstGeom>
          <a:noFill/>
          <a:ln w="9525">
            <a:noFill/>
            <a:miter lim="800000"/>
            <a:headEnd/>
            <a:tailEnd/>
          </a:ln>
        </p:spPr>
      </p:pic>
      <p:pic>
        <p:nvPicPr>
          <p:cNvPr id="8" name="图片 7" descr="Screen Shot 2015-11-05 at 6.37.47 AM.png"/>
          <p:cNvPicPr>
            <a:picLocks noChangeAspect="1"/>
          </p:cNvPicPr>
          <p:nvPr/>
        </p:nvPicPr>
        <p:blipFill rotWithShape="1">
          <a:blip r:embed="rId4">
            <a:extLst>
              <a:ext uri="{28A0092B-C50C-407E-A947-70E740481C1C}">
                <a14:useLocalDpi xmlns="" xmlns:a14="http://schemas.microsoft.com/office/drawing/2010/main" val="0"/>
              </a:ext>
            </a:extLst>
          </a:blip>
          <a:srcRect t="29462"/>
          <a:stretch/>
        </p:blipFill>
        <p:spPr>
          <a:xfrm>
            <a:off x="0" y="404664"/>
            <a:ext cx="7380312" cy="859994"/>
          </a:xfrm>
          <a:prstGeom prst="rect">
            <a:avLst/>
          </a:prstGeom>
        </p:spPr>
      </p:pic>
      <p:pic>
        <p:nvPicPr>
          <p:cNvPr id="2" name="图片 1" descr="Screen Shot 2015-11-05 at 6.31.29 AM.png"/>
          <p:cNvPicPr>
            <a:picLocks noChangeAspect="1"/>
          </p:cNvPicPr>
          <p:nvPr/>
        </p:nvPicPr>
        <p:blipFill rotWithShape="1">
          <a:blip r:embed="rId5">
            <a:extLst>
              <a:ext uri="{28A0092B-C50C-407E-A947-70E740481C1C}">
                <a14:useLocalDpi xmlns="" xmlns:a14="http://schemas.microsoft.com/office/drawing/2010/main" val="0"/>
              </a:ext>
            </a:extLst>
          </a:blip>
          <a:srcRect l="7350" t="4157" r="8496" b="1602"/>
          <a:stretch/>
        </p:blipFill>
        <p:spPr>
          <a:xfrm>
            <a:off x="1907704" y="908720"/>
            <a:ext cx="5256584" cy="5308256"/>
          </a:xfrm>
          <a:prstGeom prst="roundRect">
            <a:avLst>
              <a:gd name="adj" fmla="val 8594"/>
            </a:avLst>
          </a:prstGeom>
          <a:solidFill>
            <a:srgbClr val="FFFFFF">
              <a:shade val="85000"/>
            </a:srgbClr>
          </a:solidFill>
          <a:ln>
            <a:noFill/>
          </a:ln>
          <a:effectLst/>
        </p:spPr>
      </p:pic>
      <p:sp>
        <p:nvSpPr>
          <p:cNvPr id="17" name="圆角矩形 16"/>
          <p:cNvSpPr/>
          <p:nvPr/>
        </p:nvSpPr>
        <p:spPr>
          <a:xfrm>
            <a:off x="3491880" y="2924944"/>
            <a:ext cx="2357454" cy="148477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a:spcBef>
                <a:spcPct val="20000"/>
              </a:spcBef>
            </a:pPr>
            <a:r>
              <a:rPr lang="en-US" altLang="zh-CN" sz="3000" b="1" dirty="0">
                <a:solidFill>
                  <a:prstClr val="black"/>
                </a:solidFill>
              </a:rPr>
              <a:t>Chapter </a:t>
            </a:r>
            <a:r>
              <a:rPr lang="en-US" altLang="zh-CN" sz="3000" b="1" dirty="0" smtClean="0">
                <a:solidFill>
                  <a:prstClr val="black"/>
                </a:solidFill>
              </a:rPr>
              <a:t>4</a:t>
            </a:r>
            <a:endParaRPr lang="en-US" altLang="zh-CN" sz="3000" dirty="0" smtClean="0">
              <a:solidFill>
                <a:prstClr val="black"/>
              </a:solidFill>
              <a:latin typeface="Aharoni" pitchFamily="2" charset="-79"/>
              <a:ea typeface="微软雅黑" pitchFamily="34" charset="-122"/>
              <a:cs typeface="Aharoni" pitchFamily="2" charset="-79"/>
            </a:endParaRPr>
          </a:p>
          <a:p>
            <a:pPr lvl="0" algn="ctr" defTabSz="877888">
              <a:lnSpc>
                <a:spcPct val="120000"/>
              </a:lnSpc>
            </a:pPr>
            <a:r>
              <a:rPr lang="en-US" altLang="zh-CN" sz="3600" b="1" dirty="0" smtClean="0">
                <a:solidFill>
                  <a:prstClr val="black"/>
                </a:solidFill>
                <a:latin typeface="+mj-lt"/>
                <a:ea typeface="微软雅黑" pitchFamily="34" charset="-122"/>
                <a:cs typeface="Aharoni" pitchFamily="2" charset="-79"/>
              </a:rPr>
              <a:t>Education</a:t>
            </a:r>
          </a:p>
        </p:txBody>
      </p:sp>
    </p:spTree>
    <p:extLst>
      <p:ext uri="{BB962C8B-B14F-4D97-AF65-F5344CB8AC3E}">
        <p14:creationId xmlns="" xmlns:p14="http://schemas.microsoft.com/office/powerpoint/2010/main" val="2400156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rrowheads="1"/>
          </p:cNvSpPr>
          <p:nvPr>
            <p:ph type="title" idx="4294967295"/>
          </p:nvPr>
        </p:nvSpPr>
        <p:spPr>
          <a:xfrm>
            <a:off x="571472" y="1196752"/>
            <a:ext cx="8229600" cy="1143000"/>
          </a:xfrm>
          <a:prstGeom prst="rect">
            <a:avLst/>
          </a:prstGeom>
        </p:spPr>
        <p:txBody>
          <a:bodyPr>
            <a:normAutofit/>
          </a:bodyPr>
          <a:lstStyle/>
          <a:p>
            <a:r>
              <a:rPr lang="en-US" altLang="zh-CN" sz="2400" b="1" dirty="0" smtClean="0">
                <a:solidFill>
                  <a:schemeClr val="accent6">
                    <a:lumMod val="75000"/>
                  </a:schemeClr>
                </a:solidFill>
                <a:latin typeface="Calibri"/>
                <a:cs typeface="Calibri"/>
              </a:rPr>
              <a:t>Nine-year </a:t>
            </a:r>
            <a:r>
              <a:rPr lang="en-US" altLang="zh-CN" sz="2400" b="1" dirty="0">
                <a:solidFill>
                  <a:schemeClr val="accent6">
                    <a:lumMod val="75000"/>
                  </a:schemeClr>
                </a:solidFill>
                <a:latin typeface="Calibri"/>
                <a:cs typeface="Calibri"/>
              </a:rPr>
              <a:t>Compulsory </a:t>
            </a:r>
            <a:r>
              <a:rPr lang="en-US" altLang="zh-CN" sz="2400" b="1" dirty="0" smtClean="0">
                <a:solidFill>
                  <a:schemeClr val="accent6">
                    <a:lumMod val="75000"/>
                  </a:schemeClr>
                </a:solidFill>
                <a:latin typeface="Calibri"/>
                <a:cs typeface="Calibri"/>
              </a:rPr>
              <a:t>Education</a:t>
            </a:r>
            <a:endParaRPr lang="en-US" altLang="zh-CN" sz="2400" b="1" i="1" dirty="0">
              <a:solidFill>
                <a:schemeClr val="accent6">
                  <a:lumMod val="75000"/>
                </a:schemeClr>
              </a:solidFill>
              <a:latin typeface="Calibri"/>
              <a:cs typeface="Calibri"/>
            </a:endParaRPr>
          </a:p>
        </p:txBody>
      </p:sp>
      <p:sp>
        <p:nvSpPr>
          <p:cNvPr id="316419" name="Rectangle 3"/>
          <p:cNvSpPr>
            <a:spLocks noGrp="1" noChangeArrowheads="1"/>
          </p:cNvSpPr>
          <p:nvPr>
            <p:ph idx="4294967295"/>
          </p:nvPr>
        </p:nvSpPr>
        <p:spPr>
          <a:xfrm>
            <a:off x="785786" y="2029310"/>
            <a:ext cx="8258172" cy="5072098"/>
          </a:xfrm>
          <a:prstGeom prst="rect">
            <a:avLst/>
          </a:prstGeom>
        </p:spPr>
        <p:txBody>
          <a:bodyPr/>
          <a:lstStyle/>
          <a:p>
            <a:pPr>
              <a:lnSpc>
                <a:spcPct val="120000"/>
              </a:lnSpc>
              <a:spcBef>
                <a:spcPts val="0"/>
              </a:spcBef>
            </a:pPr>
            <a:r>
              <a:rPr lang="en-US" altLang="zh-CN" sz="2200" b="0" dirty="0" smtClean="0">
                <a:latin typeface="Calibri"/>
                <a:cs typeface="Calibri"/>
              </a:rPr>
              <a:t>Requires </a:t>
            </a:r>
            <a:r>
              <a:rPr lang="en-US" altLang="zh-CN" sz="2200" b="0" dirty="0">
                <a:latin typeface="Calibri"/>
                <a:cs typeface="Calibri"/>
              </a:rPr>
              <a:t>each child to have nine years of formal </a:t>
            </a:r>
            <a:r>
              <a:rPr lang="en-US" altLang="zh-CN" sz="2200" b="0" dirty="0" smtClean="0">
                <a:latin typeface="Calibri"/>
                <a:cs typeface="Calibri"/>
              </a:rPr>
              <a:t>education</a:t>
            </a:r>
            <a:endParaRPr lang="en-US" altLang="zh-CN" sz="2200" b="0" dirty="0">
              <a:latin typeface="Calibri"/>
              <a:cs typeface="Calibri"/>
            </a:endParaRPr>
          </a:p>
          <a:p>
            <a:pPr>
              <a:lnSpc>
                <a:spcPct val="120000"/>
              </a:lnSpc>
              <a:spcBef>
                <a:spcPts val="0"/>
              </a:spcBef>
            </a:pPr>
            <a:r>
              <a:rPr lang="en-US" altLang="zh-CN" sz="2200" b="0" dirty="0" smtClean="0">
                <a:solidFill>
                  <a:schemeClr val="accent6">
                    <a:lumMod val="75000"/>
                  </a:schemeClr>
                </a:solidFill>
                <a:latin typeface="Calibri"/>
                <a:cs typeface="Calibri"/>
              </a:rPr>
              <a:t>Composed </a:t>
            </a:r>
            <a:r>
              <a:rPr lang="en-US" altLang="zh-CN" sz="2200" b="0" dirty="0">
                <a:solidFill>
                  <a:schemeClr val="accent6">
                    <a:lumMod val="75000"/>
                  </a:schemeClr>
                </a:solidFill>
                <a:latin typeface="Calibri"/>
                <a:cs typeface="Calibri"/>
              </a:rPr>
              <a:t>of two parts</a:t>
            </a:r>
            <a:r>
              <a:rPr lang="en-US" altLang="zh-CN" sz="2200" b="0" dirty="0">
                <a:latin typeface="Calibri"/>
                <a:cs typeface="Calibri"/>
              </a:rPr>
              <a:t>: six-years in primary </a:t>
            </a:r>
            <a:r>
              <a:rPr lang="en-US" altLang="zh-CN" sz="2200" b="0" dirty="0" smtClean="0">
                <a:latin typeface="Calibri"/>
                <a:cs typeface="Calibri"/>
              </a:rPr>
              <a:t>school</a:t>
            </a:r>
          </a:p>
          <a:p>
            <a:pPr>
              <a:lnSpc>
                <a:spcPct val="120000"/>
              </a:lnSpc>
              <a:spcBef>
                <a:spcPts val="0"/>
              </a:spcBef>
              <a:buNone/>
            </a:pPr>
            <a:r>
              <a:rPr lang="en-US" altLang="zh-CN" sz="2200" dirty="0" smtClean="0">
                <a:latin typeface="Calibri"/>
                <a:cs typeface="Calibri"/>
              </a:rPr>
              <a:t>                                                  </a:t>
            </a:r>
            <a:r>
              <a:rPr lang="en-US" altLang="zh-CN" sz="2200" b="0" dirty="0" smtClean="0">
                <a:latin typeface="Calibri"/>
                <a:cs typeface="Calibri"/>
              </a:rPr>
              <a:t>three-years </a:t>
            </a:r>
            <a:r>
              <a:rPr lang="en-US" altLang="zh-CN" sz="2200" b="0" dirty="0">
                <a:latin typeface="Calibri"/>
                <a:cs typeface="Calibri"/>
              </a:rPr>
              <a:t>in junior high school</a:t>
            </a:r>
            <a:r>
              <a:rPr lang="en-US" altLang="zh-CN" sz="2200" b="0" dirty="0" smtClean="0">
                <a:latin typeface="Calibri"/>
                <a:cs typeface="Calibri"/>
              </a:rPr>
              <a:t>.</a:t>
            </a:r>
          </a:p>
          <a:p>
            <a:pPr>
              <a:lnSpc>
                <a:spcPct val="120000"/>
              </a:lnSpc>
              <a:spcBef>
                <a:spcPts val="0"/>
              </a:spcBef>
            </a:pPr>
            <a:r>
              <a:rPr lang="en-US" altLang="zh-CN" sz="2200" dirty="0" smtClean="0"/>
              <a:t>After junior middle school , student should choose between vocational school and a general education in senior middle school.</a:t>
            </a:r>
          </a:p>
          <a:p>
            <a:pPr>
              <a:lnSpc>
                <a:spcPct val="120000"/>
              </a:lnSpc>
              <a:spcBef>
                <a:spcPts val="0"/>
              </a:spcBef>
            </a:pPr>
            <a:r>
              <a:rPr lang="en-US" altLang="zh-CN" sz="2200" dirty="0" smtClean="0"/>
              <a:t>The government plays a dominant role</a:t>
            </a:r>
          </a:p>
          <a:p>
            <a:pPr>
              <a:lnSpc>
                <a:spcPct val="120000"/>
              </a:lnSpc>
              <a:spcBef>
                <a:spcPts val="0"/>
              </a:spcBef>
            </a:pPr>
            <a:r>
              <a:rPr lang="en-US" altLang="zh-CN" sz="2200" dirty="0" smtClean="0"/>
              <a:t>private social circles play a supplementary role</a:t>
            </a:r>
          </a:p>
          <a:p>
            <a:pPr lvl="0">
              <a:lnSpc>
                <a:spcPct val="120000"/>
              </a:lnSpc>
              <a:spcBef>
                <a:spcPts val="0"/>
              </a:spcBef>
            </a:pPr>
            <a:r>
              <a:rPr lang="en-US" altLang="zh-CN" sz="2200" dirty="0" smtClean="0">
                <a:solidFill>
                  <a:schemeClr val="accent6">
                    <a:lumMod val="75000"/>
                  </a:schemeClr>
                </a:solidFill>
                <a:cs typeface="Calibri"/>
              </a:rPr>
              <a:t>Project Hope </a:t>
            </a:r>
            <a:r>
              <a:rPr lang="en-US" altLang="zh-CN" sz="2200" dirty="0" smtClean="0">
                <a:cs typeface="Calibri"/>
              </a:rPr>
              <a:t>(</a:t>
            </a:r>
            <a:r>
              <a:rPr lang="zh-CN" altLang="en-US" sz="2200" dirty="0" smtClean="0">
                <a:cs typeface="Calibri"/>
              </a:rPr>
              <a:t>希望工程</a:t>
            </a:r>
            <a:r>
              <a:rPr lang="en-US" altLang="zh-CN" sz="2200" dirty="0" smtClean="0">
                <a:cs typeface="Calibri"/>
              </a:rPr>
              <a:t>) and </a:t>
            </a:r>
            <a:r>
              <a:rPr lang="en-US" altLang="zh-CN" sz="2200" dirty="0" smtClean="0">
                <a:solidFill>
                  <a:schemeClr val="accent6">
                    <a:lumMod val="75000"/>
                  </a:schemeClr>
                </a:solidFill>
                <a:cs typeface="Calibri"/>
              </a:rPr>
              <a:t>the Spring Bud Project </a:t>
            </a:r>
            <a:r>
              <a:rPr lang="en-US" altLang="zh-CN" sz="2200" dirty="0" smtClean="0">
                <a:cs typeface="Calibri"/>
              </a:rPr>
              <a:t>(</a:t>
            </a:r>
            <a:r>
              <a:rPr lang="zh-CN" altLang="en-US" sz="2200" dirty="0" smtClean="0">
                <a:cs typeface="Calibri"/>
              </a:rPr>
              <a:t>春蕾计划</a:t>
            </a:r>
            <a:r>
              <a:rPr lang="en-US" altLang="zh-CN" sz="2200" dirty="0" smtClean="0">
                <a:cs typeface="Calibri"/>
              </a:rPr>
              <a:t>) have helped children, especially girls, in poor areas to attend schools.</a:t>
            </a:r>
            <a:endParaRPr lang="en-US" altLang="zh-CN" sz="2200" dirty="0" smtClean="0">
              <a:solidFill>
                <a:prstClr val="black"/>
              </a:solidFill>
            </a:endParaRPr>
          </a:p>
          <a:p>
            <a:pPr>
              <a:buNone/>
            </a:pPr>
            <a:endParaRPr lang="en-US" altLang="zh-CN" sz="2400" dirty="0" smtClean="0"/>
          </a:p>
          <a:p>
            <a:pPr>
              <a:buNone/>
            </a:pPr>
            <a:endParaRPr lang="en-US" altLang="zh-CN" sz="2400" b="0" dirty="0" smtClean="0">
              <a:latin typeface="Calibri"/>
              <a:cs typeface="Calibri"/>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Tree>
    <p:extLst>
      <p:ext uri="{BB962C8B-B14F-4D97-AF65-F5344CB8AC3E}">
        <p14:creationId xmlns="" xmlns:p14="http://schemas.microsoft.com/office/powerpoint/2010/main" val="54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slide(fromBottom)">
                                      <p:cBhvr>
                                        <p:cTn id="7" dur="500"/>
                                        <p:tgtEl>
                                          <p:spTgt spid="316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16419">
                                            <p:txEl>
                                              <p:pRg st="1" end="1"/>
                                            </p:txEl>
                                          </p:spTgt>
                                        </p:tgtEl>
                                        <p:attrNameLst>
                                          <p:attrName>style.visibility</p:attrName>
                                        </p:attrNameLst>
                                      </p:cBhvr>
                                      <p:to>
                                        <p:strVal val="visible"/>
                                      </p:to>
                                    </p:set>
                                    <p:animEffect transition="in" filter="slide(fromBottom)">
                                      <p:cBhvr>
                                        <p:cTn id="12" dur="500"/>
                                        <p:tgtEl>
                                          <p:spTgt spid="316419">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316419">
                                            <p:txEl>
                                              <p:pRg st="2" end="2"/>
                                            </p:txEl>
                                          </p:spTgt>
                                        </p:tgtEl>
                                        <p:attrNameLst>
                                          <p:attrName>style.visibility</p:attrName>
                                        </p:attrNameLst>
                                      </p:cBhvr>
                                      <p:to>
                                        <p:strVal val="visible"/>
                                      </p:to>
                                    </p:set>
                                    <p:animEffect transition="in" filter="slide(fromBottom)">
                                      <p:cBhvr>
                                        <p:cTn id="15" dur="500"/>
                                        <p:tgtEl>
                                          <p:spTgt spid="31641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16419">
                                            <p:txEl>
                                              <p:pRg st="3" end="3"/>
                                            </p:txEl>
                                          </p:spTgt>
                                        </p:tgtEl>
                                        <p:attrNameLst>
                                          <p:attrName>style.visibility</p:attrName>
                                        </p:attrNameLst>
                                      </p:cBhvr>
                                      <p:to>
                                        <p:strVal val="visible"/>
                                      </p:to>
                                    </p:set>
                                    <p:animEffect transition="in" filter="slide(fromBottom)">
                                      <p:cBhvr>
                                        <p:cTn id="20" dur="500"/>
                                        <p:tgtEl>
                                          <p:spTgt spid="31641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16419">
                                            <p:txEl>
                                              <p:pRg st="4" end="4"/>
                                            </p:txEl>
                                          </p:spTgt>
                                        </p:tgtEl>
                                        <p:attrNameLst>
                                          <p:attrName>style.visibility</p:attrName>
                                        </p:attrNameLst>
                                      </p:cBhvr>
                                      <p:to>
                                        <p:strVal val="visible"/>
                                      </p:to>
                                    </p:set>
                                    <p:animEffect transition="in" filter="slide(fromBottom)">
                                      <p:cBhvr>
                                        <p:cTn id="25" dur="500"/>
                                        <p:tgtEl>
                                          <p:spTgt spid="31641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316419">
                                            <p:txEl>
                                              <p:pRg st="5" end="5"/>
                                            </p:txEl>
                                          </p:spTgt>
                                        </p:tgtEl>
                                        <p:attrNameLst>
                                          <p:attrName>style.visibility</p:attrName>
                                        </p:attrNameLst>
                                      </p:cBhvr>
                                      <p:to>
                                        <p:strVal val="visible"/>
                                      </p:to>
                                    </p:set>
                                    <p:animEffect transition="in" filter="slide(fromBottom)">
                                      <p:cBhvr>
                                        <p:cTn id="30" dur="500"/>
                                        <p:tgtEl>
                                          <p:spTgt spid="31641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16419">
                                            <p:txEl>
                                              <p:pRg st="6" end="6"/>
                                            </p:txEl>
                                          </p:spTgt>
                                        </p:tgtEl>
                                        <p:attrNameLst>
                                          <p:attrName>style.visibility</p:attrName>
                                        </p:attrNameLst>
                                      </p:cBhvr>
                                      <p:to>
                                        <p:strVal val="visible"/>
                                      </p:to>
                                    </p:set>
                                    <p:animEffect transition="in" filter="slide(fromBottom)">
                                      <p:cBhvr>
                                        <p:cTn id="35" dur="500"/>
                                        <p:tgtEl>
                                          <p:spTgt spid="316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rrowheads="1"/>
          </p:cNvSpPr>
          <p:nvPr>
            <p:ph type="title" idx="4294967295"/>
          </p:nvPr>
        </p:nvSpPr>
        <p:spPr>
          <a:xfrm>
            <a:off x="467544" y="1214430"/>
            <a:ext cx="8229600" cy="1143000"/>
          </a:xfrm>
          <a:prstGeom prst="rect">
            <a:avLst/>
          </a:prstGeom>
        </p:spPr>
        <p:txBody>
          <a:bodyPr>
            <a:normAutofit/>
          </a:bodyPr>
          <a:lstStyle/>
          <a:p>
            <a:r>
              <a:rPr lang="en-US" altLang="zh-CN" sz="2400" b="0" i="1" dirty="0" smtClean="0">
                <a:solidFill>
                  <a:schemeClr val="tx1"/>
                </a:solidFill>
                <a:latin typeface="Calibri"/>
                <a:cs typeface="Calibri"/>
              </a:rPr>
              <a:t> </a:t>
            </a:r>
            <a:r>
              <a:rPr lang="en-US" altLang="zh-CN" sz="2400" b="1" dirty="0" smtClean="0">
                <a:solidFill>
                  <a:schemeClr val="accent6">
                    <a:lumMod val="50000"/>
                  </a:schemeClr>
                </a:solidFill>
                <a:latin typeface="Calibri"/>
                <a:cs typeface="Calibri"/>
              </a:rPr>
              <a:t>Senior Middle School and Secondary Vocational School</a:t>
            </a:r>
            <a:endParaRPr lang="en-US" altLang="zh-CN" sz="2400" b="1" dirty="0">
              <a:solidFill>
                <a:schemeClr val="accent6">
                  <a:lumMod val="50000"/>
                </a:schemeClr>
              </a:solidFill>
              <a:latin typeface="Calibri"/>
              <a:cs typeface="Calibri"/>
            </a:endParaRPr>
          </a:p>
        </p:txBody>
      </p:sp>
      <p:sp>
        <p:nvSpPr>
          <p:cNvPr id="321539" name="Rectangle 3"/>
          <p:cNvSpPr>
            <a:spLocks noGrp="1" noChangeArrowheads="1"/>
          </p:cNvSpPr>
          <p:nvPr>
            <p:ph idx="4294967295"/>
          </p:nvPr>
        </p:nvSpPr>
        <p:spPr>
          <a:xfrm>
            <a:off x="896742" y="2143116"/>
            <a:ext cx="7890100" cy="4525963"/>
          </a:xfrm>
          <a:prstGeom prst="rect">
            <a:avLst/>
          </a:prstGeom>
        </p:spPr>
        <p:txBody>
          <a:bodyPr/>
          <a:lstStyle/>
          <a:p>
            <a:pPr marL="0" indent="0" eaLnBrk="0" hangingPunct="0">
              <a:buSzPct val="58000"/>
              <a:buFont typeface="Wingdings" pitchFamily="2" charset="2"/>
              <a:buChar char="l"/>
            </a:pPr>
            <a:r>
              <a:rPr lang="en-US" altLang="zh-CN" sz="2400" b="0" dirty="0" smtClean="0">
                <a:latin typeface="Calibri"/>
                <a:cs typeface="Calibri"/>
              </a:rPr>
              <a:t>  a </a:t>
            </a:r>
            <a:r>
              <a:rPr lang="en-US" altLang="zh-CN" sz="2400" b="0" dirty="0">
                <a:latin typeface="Calibri"/>
                <a:cs typeface="Calibri"/>
              </a:rPr>
              <a:t>preparation period for the students to enter colleges </a:t>
            </a:r>
            <a:r>
              <a:rPr lang="en-US" altLang="zh-CN" sz="2400" b="0" dirty="0" smtClean="0">
                <a:latin typeface="Calibri"/>
                <a:cs typeface="Calibri"/>
              </a:rPr>
              <a:t>and </a:t>
            </a:r>
          </a:p>
          <a:p>
            <a:pPr marL="0" indent="0" eaLnBrk="0" hangingPunct="0">
              <a:buSzPct val="58000"/>
              <a:buNone/>
            </a:pPr>
            <a:r>
              <a:rPr lang="en-US" altLang="zh-CN" sz="2400" b="0" dirty="0" smtClean="0">
                <a:latin typeface="Calibri"/>
                <a:cs typeface="Calibri"/>
              </a:rPr>
              <a:t>    universities</a:t>
            </a:r>
            <a:r>
              <a:rPr lang="en-US" altLang="zh-CN" sz="2400" b="0" dirty="0">
                <a:latin typeface="Calibri"/>
                <a:cs typeface="Calibri"/>
              </a:rPr>
              <a:t>. </a:t>
            </a:r>
            <a:endParaRPr lang="en-US" altLang="zh-CN" sz="2400" b="0" dirty="0" smtClean="0">
              <a:latin typeface="Calibri"/>
              <a:cs typeface="Calibri"/>
            </a:endParaRPr>
          </a:p>
          <a:p>
            <a:pPr marL="0" indent="0">
              <a:buSzPct val="58000"/>
              <a:buFont typeface="Wingdings" pitchFamily="2" charset="2"/>
              <a:buChar char="l"/>
            </a:pPr>
            <a:r>
              <a:rPr lang="en-US" altLang="zh-CN" sz="2400" dirty="0" smtClean="0"/>
              <a:t>  a </a:t>
            </a:r>
            <a:r>
              <a:rPr lang="en-US" altLang="zh-CN" sz="2400" dirty="0" smtClean="0"/>
              <a:t>choice between liberal arts and science at the end of the </a:t>
            </a:r>
            <a:r>
              <a:rPr lang="en-US" altLang="zh-CN" sz="2400" dirty="0" smtClean="0"/>
              <a:t> </a:t>
            </a:r>
          </a:p>
          <a:p>
            <a:pPr marL="0" indent="0">
              <a:buSzPct val="58000"/>
              <a:buNone/>
            </a:pPr>
            <a:r>
              <a:rPr lang="en-US" altLang="zh-CN" sz="2400" dirty="0" smtClean="0"/>
              <a:t> </a:t>
            </a:r>
            <a:r>
              <a:rPr lang="en-US" altLang="zh-CN" sz="2400" dirty="0" smtClean="0"/>
              <a:t>   </a:t>
            </a:r>
            <a:r>
              <a:rPr lang="en-US" altLang="zh-CN" sz="2400" dirty="0" smtClean="0"/>
              <a:t>first </a:t>
            </a:r>
            <a:r>
              <a:rPr lang="en-US" altLang="zh-CN" sz="2400" dirty="0" smtClean="0"/>
              <a:t>academic year</a:t>
            </a:r>
          </a:p>
          <a:p>
            <a:pPr marL="0" indent="0">
              <a:buSzPct val="58000"/>
              <a:buFont typeface="Wingdings" pitchFamily="2" charset="2"/>
              <a:buChar char="l"/>
            </a:pPr>
            <a:r>
              <a:rPr lang="en-US" altLang="zh-CN" sz="2400" dirty="0" smtClean="0"/>
              <a:t>  An </a:t>
            </a:r>
            <a:r>
              <a:rPr lang="en-US" altLang="zh-CN" sz="2400" dirty="0" smtClean="0"/>
              <a:t>examination taken to get the Certificate of Graduation </a:t>
            </a:r>
            <a:endParaRPr lang="en-US" altLang="zh-CN" sz="2400" dirty="0" smtClean="0"/>
          </a:p>
          <a:p>
            <a:pPr marL="0" indent="0">
              <a:buSzPct val="58000"/>
              <a:buNone/>
            </a:pPr>
            <a:r>
              <a:rPr lang="en-US" altLang="zh-CN" sz="2400" dirty="0" smtClean="0"/>
              <a:t> </a:t>
            </a:r>
            <a:r>
              <a:rPr lang="en-US" altLang="zh-CN" sz="2400" dirty="0" smtClean="0"/>
              <a:t>   </a:t>
            </a:r>
            <a:r>
              <a:rPr lang="en-US" altLang="zh-CN" sz="2400" dirty="0" smtClean="0"/>
              <a:t>for </a:t>
            </a:r>
            <a:r>
              <a:rPr lang="en-US" altLang="zh-CN" sz="2400" dirty="0" smtClean="0"/>
              <a:t>Senior Middle School</a:t>
            </a:r>
          </a:p>
          <a:p>
            <a:pPr marL="0" indent="0">
              <a:buSzPct val="58000"/>
              <a:buFont typeface="Wingdings" pitchFamily="2" charset="2"/>
              <a:buChar char="l"/>
            </a:pPr>
            <a:r>
              <a:rPr lang="en-US" altLang="zh-CN" sz="2400" dirty="0" smtClean="0"/>
              <a:t>  The </a:t>
            </a:r>
            <a:r>
              <a:rPr lang="en-US" altLang="zh-CN" sz="2400" dirty="0" smtClean="0"/>
              <a:t>National College Entrance Examination is an academic </a:t>
            </a:r>
            <a:endParaRPr lang="en-US" altLang="zh-CN" sz="2400" dirty="0" smtClean="0"/>
          </a:p>
          <a:p>
            <a:pPr marL="0" indent="0">
              <a:buSzPct val="58000"/>
              <a:buNone/>
            </a:pPr>
            <a:r>
              <a:rPr lang="en-US" altLang="zh-CN" sz="2400" dirty="0" smtClean="0"/>
              <a:t> </a:t>
            </a:r>
            <a:r>
              <a:rPr lang="en-US" altLang="zh-CN" sz="2400" dirty="0" smtClean="0"/>
              <a:t>   </a:t>
            </a:r>
            <a:r>
              <a:rPr lang="en-US" altLang="zh-CN" sz="2400" dirty="0" smtClean="0"/>
              <a:t>examination </a:t>
            </a:r>
            <a:r>
              <a:rPr lang="en-US" altLang="zh-CN" sz="2400" dirty="0" smtClean="0"/>
              <a:t>held annually in China aimed to select </a:t>
            </a:r>
            <a:r>
              <a:rPr lang="en-US" altLang="zh-CN" sz="2400" dirty="0" smtClean="0"/>
              <a:t>high-  </a:t>
            </a:r>
          </a:p>
          <a:p>
            <a:pPr marL="0" indent="0">
              <a:buSzPct val="58000"/>
              <a:buNone/>
            </a:pPr>
            <a:r>
              <a:rPr lang="en-US" altLang="zh-CN" sz="2400" dirty="0" smtClean="0"/>
              <a:t> </a:t>
            </a:r>
            <a:r>
              <a:rPr lang="en-US" altLang="zh-CN" sz="2400" dirty="0" smtClean="0"/>
              <a:t>   </a:t>
            </a:r>
            <a:r>
              <a:rPr lang="en-US" altLang="zh-CN" sz="2400" dirty="0" smtClean="0"/>
              <a:t>school  </a:t>
            </a:r>
            <a:r>
              <a:rPr lang="en-US" altLang="zh-CN" sz="2400" dirty="0" smtClean="0"/>
              <a:t>graduates for college admissions. </a:t>
            </a:r>
          </a:p>
          <a:p>
            <a:pPr>
              <a:buNone/>
            </a:pPr>
            <a:endParaRPr lang="en-US" altLang="zh-CN" sz="2400" dirty="0" smtClean="0"/>
          </a:p>
          <a:p>
            <a:pPr>
              <a:buNone/>
            </a:pPr>
            <a:endParaRPr lang="en-US" altLang="zh-CN" sz="2400" b="0" dirty="0" smtClean="0">
              <a:latin typeface="Calibri"/>
              <a:cs typeface="Calibri"/>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5" name="矩形 4"/>
          <p:cNvSpPr/>
          <p:nvPr/>
        </p:nvSpPr>
        <p:spPr>
          <a:xfrm>
            <a:off x="3357554" y="1714488"/>
            <a:ext cx="2888932" cy="461665"/>
          </a:xfrm>
          <a:prstGeom prst="rect">
            <a:avLst/>
          </a:prstGeom>
        </p:spPr>
        <p:txBody>
          <a:bodyPr wrap="none">
            <a:spAutoFit/>
          </a:bodyPr>
          <a:lstStyle/>
          <a:p>
            <a:pPr eaLnBrk="0" hangingPunct="0">
              <a:buNone/>
            </a:pPr>
            <a:r>
              <a:rPr lang="en-US" altLang="zh-CN" sz="2400" b="1" dirty="0" smtClean="0">
                <a:solidFill>
                  <a:schemeClr val="accent6">
                    <a:lumMod val="75000"/>
                  </a:schemeClr>
                </a:solidFill>
                <a:cs typeface="Calibri"/>
              </a:rPr>
              <a:t>Senior Middle School</a:t>
            </a:r>
            <a:endParaRPr lang="en-US" altLang="zh-CN" sz="2400" b="1" dirty="0">
              <a:solidFill>
                <a:schemeClr val="accent6">
                  <a:lumMod val="75000"/>
                </a:schemeClr>
              </a:solidFill>
              <a:cs typeface="Calibri"/>
            </a:endParaRPr>
          </a:p>
        </p:txBody>
      </p:sp>
    </p:spTree>
    <p:extLst>
      <p:ext uri="{BB962C8B-B14F-4D97-AF65-F5344CB8AC3E}">
        <p14:creationId xmlns="" xmlns:p14="http://schemas.microsoft.com/office/powerpoint/2010/main" val="64796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15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153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15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3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15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153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153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1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rrowheads="1"/>
          </p:cNvSpPr>
          <p:nvPr>
            <p:ph type="title" idx="4294967295"/>
          </p:nvPr>
        </p:nvSpPr>
        <p:spPr>
          <a:xfrm>
            <a:off x="467544" y="1214430"/>
            <a:ext cx="8229600" cy="1143000"/>
          </a:xfrm>
          <a:prstGeom prst="rect">
            <a:avLst/>
          </a:prstGeom>
        </p:spPr>
        <p:txBody>
          <a:bodyPr>
            <a:normAutofit/>
          </a:bodyPr>
          <a:lstStyle/>
          <a:p>
            <a:r>
              <a:rPr lang="en-US" altLang="zh-CN" sz="2400" b="0" i="1" dirty="0" smtClean="0">
                <a:solidFill>
                  <a:schemeClr val="tx1"/>
                </a:solidFill>
                <a:latin typeface="Calibri"/>
                <a:cs typeface="Calibri"/>
              </a:rPr>
              <a:t> </a:t>
            </a:r>
            <a:r>
              <a:rPr lang="en-US" altLang="zh-CN" sz="2400" b="1" dirty="0" smtClean="0">
                <a:solidFill>
                  <a:schemeClr val="accent6">
                    <a:lumMod val="50000"/>
                  </a:schemeClr>
                </a:solidFill>
                <a:latin typeface="Calibri"/>
                <a:cs typeface="Calibri"/>
              </a:rPr>
              <a:t>Senior Middle School and Secondary Vocational School</a:t>
            </a:r>
            <a:endParaRPr lang="en-US" altLang="zh-CN" sz="2400" b="1" dirty="0">
              <a:solidFill>
                <a:schemeClr val="accent6">
                  <a:lumMod val="50000"/>
                </a:schemeClr>
              </a:solidFill>
              <a:latin typeface="Calibri"/>
              <a:cs typeface="Calibri"/>
            </a:endParaRPr>
          </a:p>
        </p:txBody>
      </p:sp>
      <p:sp>
        <p:nvSpPr>
          <p:cNvPr id="321539" name="Rectangle 3"/>
          <p:cNvSpPr>
            <a:spLocks noGrp="1" noChangeArrowheads="1"/>
          </p:cNvSpPr>
          <p:nvPr>
            <p:ph idx="4294967295"/>
          </p:nvPr>
        </p:nvSpPr>
        <p:spPr>
          <a:xfrm>
            <a:off x="714348" y="2718610"/>
            <a:ext cx="7890100" cy="2078542"/>
          </a:xfrm>
          <a:prstGeom prst="rect">
            <a:avLst/>
          </a:prstGeom>
        </p:spPr>
        <p:txBody>
          <a:bodyPr/>
          <a:lstStyle/>
          <a:p>
            <a:r>
              <a:rPr lang="en-US" altLang="zh-CN" sz="2400" dirty="0" smtClean="0"/>
              <a:t>An </a:t>
            </a:r>
            <a:r>
              <a:rPr lang="en-US" altLang="zh-CN" sz="2400" dirty="0"/>
              <a:t>academic examination held annually in China aimed to select high-school  graduates for college admissions. </a:t>
            </a:r>
            <a:endParaRPr lang="en-US" altLang="zh-CN" sz="2400" dirty="0" smtClean="0"/>
          </a:p>
          <a:p>
            <a:r>
              <a:rPr lang="en-US" altLang="zh-CN" sz="2400" dirty="0"/>
              <a:t>A</a:t>
            </a:r>
            <a:r>
              <a:rPr lang="en-US" altLang="zh-CN" sz="2400" dirty="0" smtClean="0"/>
              <a:t>rranged </a:t>
            </a:r>
            <a:r>
              <a:rPr lang="en-US" altLang="zh-CN" sz="2400" dirty="0"/>
              <a:t>at the end of the spring semester </a:t>
            </a:r>
          </a:p>
          <a:p>
            <a:r>
              <a:rPr lang="en-GB" altLang="zh-CN" sz="2400" dirty="0" smtClean="0"/>
              <a:t>S</a:t>
            </a:r>
            <a:r>
              <a:rPr lang="en-US" altLang="zh-CN" sz="2400" dirty="0" err="1" smtClean="0"/>
              <a:t>enior</a:t>
            </a:r>
            <a:r>
              <a:rPr lang="en-US" altLang="zh-CN" sz="2400" dirty="0" smtClean="0"/>
              <a:t> </a:t>
            </a:r>
            <a:r>
              <a:rPr lang="en-US" altLang="zh-CN" sz="2400" dirty="0"/>
              <a:t>middle school graduates across the country take the examination simultaneously. </a:t>
            </a:r>
          </a:p>
          <a:p>
            <a:r>
              <a:rPr lang="en-US" altLang="zh-CN" sz="2400" dirty="0" smtClean="0"/>
              <a:t>exam </a:t>
            </a:r>
            <a:r>
              <a:rPr lang="en-US" altLang="zh-CN" sz="2400" dirty="0"/>
              <a:t>courses </a:t>
            </a:r>
            <a:r>
              <a:rPr lang="en-US" altLang="zh-CN" sz="2400" dirty="0" smtClean="0"/>
              <a:t>include: </a:t>
            </a:r>
            <a:r>
              <a:rPr lang="en-US" altLang="zh-CN" sz="2400" dirty="0"/>
              <a:t>Chinese, mathematics, English, physics, chemistry, history, geography, biology, and politics. </a:t>
            </a:r>
          </a:p>
          <a:p>
            <a:pPr marL="0" indent="0">
              <a:buNone/>
            </a:pPr>
            <a:endParaRPr lang="en-US" altLang="zh-CN" sz="2400" dirty="0" smtClean="0"/>
          </a:p>
          <a:p>
            <a:pPr>
              <a:buNone/>
            </a:pPr>
            <a:endParaRPr lang="en-US" altLang="zh-CN" sz="2400" dirty="0" smtClean="0"/>
          </a:p>
          <a:p>
            <a:pPr>
              <a:buNone/>
            </a:pPr>
            <a:endParaRPr lang="en-US" altLang="zh-CN" sz="2400" b="0" dirty="0" smtClean="0">
              <a:latin typeface="Calibri"/>
              <a:cs typeface="Calibri"/>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5" name="矩形 4"/>
          <p:cNvSpPr/>
          <p:nvPr/>
        </p:nvSpPr>
        <p:spPr>
          <a:xfrm>
            <a:off x="1835696" y="1844824"/>
            <a:ext cx="5693386" cy="461665"/>
          </a:xfrm>
          <a:prstGeom prst="rect">
            <a:avLst/>
          </a:prstGeom>
        </p:spPr>
        <p:txBody>
          <a:bodyPr wrap="none">
            <a:spAutoFit/>
          </a:bodyPr>
          <a:lstStyle/>
          <a:p>
            <a:pPr eaLnBrk="0" hangingPunct="0">
              <a:buNone/>
            </a:pPr>
            <a:r>
              <a:rPr lang="en-US" altLang="zh-CN" sz="2400" b="1" dirty="0">
                <a:solidFill>
                  <a:schemeClr val="accent6">
                    <a:lumMod val="75000"/>
                  </a:schemeClr>
                </a:solidFill>
                <a:cs typeface="Calibri"/>
              </a:rPr>
              <a:t>The National College Entrance Examination </a:t>
            </a:r>
          </a:p>
        </p:txBody>
      </p:sp>
    </p:spTree>
    <p:extLst>
      <p:ext uri="{BB962C8B-B14F-4D97-AF65-F5344CB8AC3E}">
        <p14:creationId xmlns="" xmlns:p14="http://schemas.microsoft.com/office/powerpoint/2010/main" val="8282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1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5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rrowheads="1"/>
          </p:cNvSpPr>
          <p:nvPr>
            <p:ph type="title" idx="4294967295"/>
          </p:nvPr>
        </p:nvSpPr>
        <p:spPr>
          <a:xfrm>
            <a:off x="467544" y="1214430"/>
            <a:ext cx="8229600" cy="1143000"/>
          </a:xfrm>
          <a:prstGeom prst="rect">
            <a:avLst/>
          </a:prstGeom>
        </p:spPr>
        <p:txBody>
          <a:bodyPr>
            <a:normAutofit/>
          </a:bodyPr>
          <a:lstStyle/>
          <a:p>
            <a:r>
              <a:rPr lang="en-US" altLang="zh-CN" sz="2400" b="0" i="1" dirty="0" smtClean="0">
                <a:solidFill>
                  <a:schemeClr val="tx1"/>
                </a:solidFill>
                <a:latin typeface="Calibri"/>
                <a:cs typeface="Calibri"/>
              </a:rPr>
              <a:t> </a:t>
            </a:r>
            <a:r>
              <a:rPr lang="en-US" altLang="zh-CN" sz="2400" b="1" dirty="0" smtClean="0">
                <a:solidFill>
                  <a:schemeClr val="accent6">
                    <a:lumMod val="50000"/>
                  </a:schemeClr>
                </a:solidFill>
                <a:latin typeface="Calibri"/>
                <a:cs typeface="Calibri"/>
              </a:rPr>
              <a:t>Senior Middle School and Secondary Vocational School</a:t>
            </a:r>
            <a:endParaRPr lang="en-US" altLang="zh-CN" sz="2400" b="1" dirty="0">
              <a:solidFill>
                <a:schemeClr val="accent6">
                  <a:lumMod val="50000"/>
                </a:schemeClr>
              </a:solidFill>
              <a:latin typeface="Calibri"/>
              <a:cs typeface="Calibri"/>
            </a:endParaRPr>
          </a:p>
        </p:txBody>
      </p:sp>
      <p:sp>
        <p:nvSpPr>
          <p:cNvPr id="321539" name="Rectangle 3"/>
          <p:cNvSpPr>
            <a:spLocks noGrp="1" noChangeArrowheads="1"/>
          </p:cNvSpPr>
          <p:nvPr>
            <p:ph idx="4294967295"/>
          </p:nvPr>
        </p:nvSpPr>
        <p:spPr>
          <a:xfrm>
            <a:off x="3234628" y="2718610"/>
            <a:ext cx="5729860" cy="3067844"/>
          </a:xfrm>
          <a:prstGeom prst="rect">
            <a:avLst/>
          </a:prstGeom>
        </p:spPr>
        <p:txBody>
          <a:bodyPr/>
          <a:lstStyle/>
          <a:p>
            <a:pPr>
              <a:lnSpc>
                <a:spcPct val="120000"/>
              </a:lnSpc>
              <a:spcBef>
                <a:spcPts val="1176"/>
              </a:spcBef>
            </a:pPr>
            <a:r>
              <a:rPr lang="en-US" altLang="zh-CN" sz="2400" dirty="0"/>
              <a:t>An alternative to high school. </a:t>
            </a:r>
          </a:p>
          <a:p>
            <a:pPr>
              <a:lnSpc>
                <a:spcPct val="120000"/>
              </a:lnSpc>
              <a:spcBef>
                <a:spcPts val="1176"/>
              </a:spcBef>
            </a:pPr>
            <a:r>
              <a:rPr lang="en-US" altLang="zh-CN" sz="2400" dirty="0"/>
              <a:t>P</a:t>
            </a:r>
            <a:r>
              <a:rPr lang="en-US" altLang="zh-CN" sz="2400" dirty="0" smtClean="0"/>
              <a:t>repare </a:t>
            </a:r>
            <a:r>
              <a:rPr lang="en-US" altLang="zh-CN" sz="2400" dirty="0"/>
              <a:t>students for the lines of production, services, technical services, management, etc</a:t>
            </a:r>
            <a:r>
              <a:rPr lang="en-US" altLang="zh-CN" sz="2400" dirty="0" smtClean="0"/>
              <a:t>.</a:t>
            </a:r>
          </a:p>
          <a:p>
            <a:pPr>
              <a:lnSpc>
                <a:spcPct val="120000"/>
              </a:lnSpc>
              <a:spcBef>
                <a:spcPts val="1176"/>
              </a:spcBef>
            </a:pPr>
            <a:r>
              <a:rPr lang="en-US" altLang="zh-CN" sz="2400" dirty="0" smtClean="0"/>
              <a:t> After three </a:t>
            </a:r>
            <a:r>
              <a:rPr lang="en-US" altLang="zh-CN" sz="2400" dirty="0"/>
              <a:t>years of study, students can go directly into </a:t>
            </a:r>
            <a:r>
              <a:rPr lang="en-US" altLang="zh-CN" sz="2400" dirty="0" smtClean="0"/>
              <a:t>jobs in </a:t>
            </a:r>
            <a:r>
              <a:rPr lang="en-US" altLang="zh-CN" sz="2400" dirty="0"/>
              <a:t>the relevant fields. </a:t>
            </a:r>
          </a:p>
          <a:p>
            <a:endParaRPr lang="en-US" altLang="zh-CN" sz="2400" dirty="0"/>
          </a:p>
          <a:p>
            <a:pPr marL="0" indent="0">
              <a:buNone/>
            </a:pPr>
            <a:endParaRPr lang="en-US" altLang="zh-CN" sz="2400" dirty="0" smtClean="0"/>
          </a:p>
          <a:p>
            <a:pPr>
              <a:buNone/>
            </a:pPr>
            <a:endParaRPr lang="en-US" altLang="zh-CN" sz="2400" dirty="0" smtClean="0"/>
          </a:p>
          <a:p>
            <a:pPr>
              <a:buNone/>
            </a:pPr>
            <a:endParaRPr lang="en-US" altLang="zh-CN" sz="2400" b="0" dirty="0" smtClean="0">
              <a:latin typeface="Calibri"/>
              <a:cs typeface="Calibri"/>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5" name="矩形 4"/>
          <p:cNvSpPr/>
          <p:nvPr/>
        </p:nvSpPr>
        <p:spPr>
          <a:xfrm>
            <a:off x="2469384" y="1844824"/>
            <a:ext cx="4262856" cy="461665"/>
          </a:xfrm>
          <a:prstGeom prst="rect">
            <a:avLst/>
          </a:prstGeom>
        </p:spPr>
        <p:txBody>
          <a:bodyPr wrap="none">
            <a:spAutoFit/>
          </a:bodyPr>
          <a:lstStyle/>
          <a:p>
            <a:pPr eaLnBrk="0" hangingPunct="0">
              <a:buNone/>
            </a:pPr>
            <a:r>
              <a:rPr lang="en-US" altLang="zh-CN" sz="2400" b="1" dirty="0">
                <a:solidFill>
                  <a:schemeClr val="accent6">
                    <a:lumMod val="75000"/>
                  </a:schemeClr>
                </a:solidFill>
                <a:cs typeface="Calibri"/>
              </a:rPr>
              <a:t>Secondary vocational education </a:t>
            </a:r>
          </a:p>
        </p:txBody>
      </p:sp>
      <p:pic>
        <p:nvPicPr>
          <p:cNvPr id="2" name="图片 1"/>
          <p:cNvPicPr>
            <a:picLocks noChangeAspect="1"/>
          </p:cNvPicPr>
          <p:nvPr/>
        </p:nvPicPr>
        <p:blipFill rotWithShape="1">
          <a:blip r:embed="rId2"/>
          <a:srcRect r="20681"/>
          <a:stretch/>
        </p:blipFill>
        <p:spPr>
          <a:xfrm>
            <a:off x="395536" y="2852936"/>
            <a:ext cx="2664296" cy="2880320"/>
          </a:xfrm>
          <a:prstGeom prst="rect">
            <a:avLst/>
          </a:prstGeom>
          <a:ln>
            <a:noFill/>
          </a:ln>
          <a:effectLst>
            <a:softEdge rad="112500"/>
          </a:effectLst>
        </p:spPr>
      </p:pic>
    </p:spTree>
    <p:extLst>
      <p:ext uri="{BB962C8B-B14F-4D97-AF65-F5344CB8AC3E}">
        <p14:creationId xmlns="" xmlns:p14="http://schemas.microsoft.com/office/powerpoint/2010/main" val="380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slide(fromBottom)">
                                      <p:cBhvr>
                                        <p:cTn id="7" dur="500"/>
                                        <p:tgtEl>
                                          <p:spTgt spid="3215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21539">
                                            <p:txEl>
                                              <p:pRg st="1" end="1"/>
                                            </p:txEl>
                                          </p:spTgt>
                                        </p:tgtEl>
                                        <p:attrNameLst>
                                          <p:attrName>style.visibility</p:attrName>
                                        </p:attrNameLst>
                                      </p:cBhvr>
                                      <p:to>
                                        <p:strVal val="visible"/>
                                      </p:to>
                                    </p:set>
                                    <p:animEffect transition="in" filter="slide(fromBottom)">
                                      <p:cBhvr>
                                        <p:cTn id="12" dur="500"/>
                                        <p:tgtEl>
                                          <p:spTgt spid="3215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21539">
                                            <p:txEl>
                                              <p:pRg st="2" end="2"/>
                                            </p:txEl>
                                          </p:spTgt>
                                        </p:tgtEl>
                                        <p:attrNameLst>
                                          <p:attrName>style.visibility</p:attrName>
                                        </p:attrNameLst>
                                      </p:cBhvr>
                                      <p:to>
                                        <p:strVal val="visible"/>
                                      </p:to>
                                    </p:set>
                                    <p:animEffect transition="in" filter="slide(fromBottom)">
                                      <p:cBhvr>
                                        <p:cTn id="17" dur="500"/>
                                        <p:tgtEl>
                                          <p:spTgt spid="321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rrowheads="1"/>
          </p:cNvSpPr>
          <p:nvPr>
            <p:ph type="title" idx="4294967295"/>
          </p:nvPr>
        </p:nvSpPr>
        <p:spPr>
          <a:xfrm>
            <a:off x="642910" y="1129304"/>
            <a:ext cx="8229600" cy="571504"/>
          </a:xfrm>
          <a:prstGeom prst="rect">
            <a:avLst/>
          </a:prstGeom>
        </p:spPr>
        <p:txBody>
          <a:bodyPr/>
          <a:lstStyle/>
          <a:p>
            <a:r>
              <a:rPr lang="en-US" altLang="zh-CN" sz="2400" b="1" dirty="0">
                <a:solidFill>
                  <a:schemeClr val="accent6">
                    <a:lumMod val="50000"/>
                  </a:schemeClr>
                </a:solidFill>
                <a:latin typeface="Calibri"/>
                <a:cs typeface="Calibri"/>
              </a:rPr>
              <a:t>Higher Education</a:t>
            </a:r>
          </a:p>
        </p:txBody>
      </p:sp>
      <p:sp>
        <p:nvSpPr>
          <p:cNvPr id="324611" name="Rectangle 3"/>
          <p:cNvSpPr>
            <a:spLocks noGrp="1" noChangeArrowheads="1"/>
          </p:cNvSpPr>
          <p:nvPr>
            <p:ph idx="4294967295"/>
          </p:nvPr>
        </p:nvSpPr>
        <p:spPr>
          <a:xfrm>
            <a:off x="572042" y="1855365"/>
            <a:ext cx="4071966" cy="4525963"/>
          </a:xfrm>
          <a:prstGeom prst="rect">
            <a:avLst/>
          </a:prstGeom>
        </p:spPr>
        <p:txBody>
          <a:bodyPr/>
          <a:lstStyle/>
          <a:p>
            <a:pPr>
              <a:lnSpc>
                <a:spcPct val="90000"/>
              </a:lnSpc>
            </a:pPr>
            <a:r>
              <a:rPr lang="en-GB" altLang="zh-CN" sz="2400" b="1" dirty="0" smtClean="0">
                <a:solidFill>
                  <a:schemeClr val="accent6">
                    <a:lumMod val="75000"/>
                  </a:schemeClr>
                </a:solidFill>
                <a:latin typeface="Calibri"/>
                <a:cs typeface="Calibri"/>
              </a:rPr>
              <a:t>H</a:t>
            </a:r>
            <a:r>
              <a:rPr lang="en-US" altLang="zh-CN" sz="2400" b="1" dirty="0" err="1" smtClean="0">
                <a:solidFill>
                  <a:schemeClr val="accent6">
                    <a:lumMod val="75000"/>
                  </a:schemeClr>
                </a:solidFill>
                <a:latin typeface="Calibri"/>
                <a:cs typeface="Calibri"/>
              </a:rPr>
              <a:t>istory</a:t>
            </a:r>
            <a:r>
              <a:rPr lang="en-US" altLang="zh-CN" sz="2400" b="1" dirty="0" smtClean="0">
                <a:solidFill>
                  <a:schemeClr val="accent6">
                    <a:lumMod val="75000"/>
                  </a:schemeClr>
                </a:solidFill>
                <a:latin typeface="Calibri"/>
                <a:cs typeface="Calibri"/>
              </a:rPr>
              <a:t> </a:t>
            </a:r>
          </a:p>
          <a:p>
            <a:pPr>
              <a:lnSpc>
                <a:spcPct val="90000"/>
              </a:lnSpc>
            </a:pPr>
            <a:r>
              <a:rPr lang="en-US" altLang="zh-CN" sz="2400" b="0" dirty="0" smtClean="0">
                <a:latin typeface="Calibri"/>
                <a:cs typeface="Calibri"/>
              </a:rPr>
              <a:t>can </a:t>
            </a:r>
            <a:r>
              <a:rPr lang="en-US" altLang="zh-CN" sz="2400" b="0" dirty="0">
                <a:latin typeface="Calibri"/>
                <a:cs typeface="Calibri"/>
              </a:rPr>
              <a:t>be traced back to the Han Dynasty about 2000 years ago. </a:t>
            </a:r>
            <a:endParaRPr lang="en-US" altLang="zh-CN" sz="2400" b="0" dirty="0" smtClean="0">
              <a:latin typeface="Calibri"/>
              <a:cs typeface="Calibri"/>
            </a:endParaRPr>
          </a:p>
          <a:p>
            <a:pPr>
              <a:lnSpc>
                <a:spcPct val="90000"/>
              </a:lnSpc>
            </a:pPr>
            <a:r>
              <a:rPr lang="en-US" altLang="zh-CN" sz="2400" dirty="0"/>
              <a:t>the institute for higher education </a:t>
            </a:r>
            <a:endParaRPr lang="en-US" altLang="zh-CN" sz="2400" b="0" dirty="0">
              <a:latin typeface="Calibri"/>
              <a:cs typeface="Calibri"/>
            </a:endParaRPr>
          </a:p>
          <a:p>
            <a:pPr marL="0" indent="0">
              <a:lnSpc>
                <a:spcPct val="90000"/>
              </a:lnSpc>
              <a:buNone/>
            </a:pPr>
            <a:r>
              <a:rPr lang="en-US" altLang="zh-CN" sz="2400" dirty="0" smtClean="0"/>
              <a:t>     Han:</a:t>
            </a:r>
            <a:r>
              <a:rPr lang="zh-CN" altLang="en-US" sz="2400" dirty="0" smtClean="0"/>
              <a:t> </a:t>
            </a:r>
            <a:r>
              <a:rPr lang="en-US" altLang="zh-CN" sz="2400" i="1" dirty="0" err="1" smtClean="0"/>
              <a:t>taixue</a:t>
            </a:r>
            <a:r>
              <a:rPr lang="en-US" altLang="zh-CN" sz="2400" i="1" dirty="0" smtClean="0"/>
              <a:t> </a:t>
            </a:r>
            <a:r>
              <a:rPr lang="en-US" altLang="zh-CN" sz="2400" dirty="0" smtClean="0">
                <a:latin typeface="+mj-ea"/>
                <a:ea typeface="+mj-ea"/>
              </a:rPr>
              <a:t>(</a:t>
            </a:r>
            <a:r>
              <a:rPr lang="zh-CN" altLang="en-US" sz="2400" dirty="0" smtClean="0">
                <a:latin typeface="+mj-ea"/>
                <a:ea typeface="+mj-ea"/>
              </a:rPr>
              <a:t>太学</a:t>
            </a:r>
            <a:r>
              <a:rPr lang="en-US" altLang="zh-CN" sz="2400" dirty="0" smtClean="0">
                <a:latin typeface="+mj-ea"/>
                <a:ea typeface="+mj-ea"/>
              </a:rPr>
              <a:t>) </a:t>
            </a:r>
          </a:p>
          <a:p>
            <a:pPr marL="0" indent="0">
              <a:lnSpc>
                <a:spcPct val="90000"/>
              </a:lnSpc>
              <a:buNone/>
            </a:pPr>
            <a:r>
              <a:rPr lang="en-US" altLang="zh-CN" sz="2400" dirty="0"/>
              <a:t> </a:t>
            </a:r>
            <a:r>
              <a:rPr lang="en-US" altLang="zh-CN" sz="2400" dirty="0" smtClean="0"/>
              <a:t>    Since </a:t>
            </a:r>
            <a:r>
              <a:rPr lang="en-US" altLang="zh-CN" sz="2400" dirty="0"/>
              <a:t>the </a:t>
            </a:r>
            <a:r>
              <a:rPr lang="en-US" altLang="zh-CN" sz="2400" dirty="0" smtClean="0"/>
              <a:t>Sui:</a:t>
            </a:r>
            <a:r>
              <a:rPr lang="zh-CN" altLang="en-US" sz="2400" dirty="0" smtClean="0"/>
              <a:t> </a:t>
            </a:r>
            <a:r>
              <a:rPr lang="en-US" altLang="zh-CN" sz="2400" i="1" dirty="0" err="1" smtClean="0"/>
              <a:t>guozijian</a:t>
            </a:r>
            <a:r>
              <a:rPr lang="en-US" altLang="zh-CN" sz="2400" i="1" dirty="0" smtClean="0"/>
              <a:t> </a:t>
            </a:r>
          </a:p>
          <a:p>
            <a:pPr marL="0" indent="0">
              <a:lnSpc>
                <a:spcPct val="90000"/>
              </a:lnSpc>
              <a:buNone/>
            </a:pPr>
            <a:r>
              <a:rPr lang="en-US" altLang="zh-CN" sz="2400" i="1" dirty="0"/>
              <a:t> </a:t>
            </a:r>
            <a:r>
              <a:rPr lang="en-US" altLang="zh-CN" sz="2400" i="1" dirty="0" smtClean="0"/>
              <a:t>                           </a:t>
            </a:r>
            <a:r>
              <a:rPr lang="en-US" altLang="zh-CN" sz="2400" dirty="0" smtClean="0">
                <a:latin typeface="+mj-ea"/>
                <a:ea typeface="+mj-ea"/>
              </a:rPr>
              <a:t>(</a:t>
            </a:r>
            <a:r>
              <a:rPr lang="zh-CN" altLang="en-US" sz="2400" dirty="0" smtClean="0">
                <a:latin typeface="+mj-ea"/>
                <a:ea typeface="+mj-ea"/>
              </a:rPr>
              <a:t>国子监</a:t>
            </a:r>
            <a:r>
              <a:rPr lang="en-US" altLang="zh-CN" sz="2400" dirty="0" smtClean="0">
                <a:latin typeface="+mj-ea"/>
                <a:ea typeface="+mj-ea"/>
              </a:rPr>
              <a:t>)</a:t>
            </a:r>
            <a:endParaRPr lang="en-US" altLang="zh-CN" sz="2400" dirty="0">
              <a:latin typeface="+mj-ea"/>
              <a:ea typeface="+mj-ea"/>
            </a:endParaRPr>
          </a:p>
          <a:p>
            <a:pPr marL="0" indent="0">
              <a:lnSpc>
                <a:spcPct val="90000"/>
              </a:lnSpc>
              <a:buNone/>
            </a:pPr>
            <a:endParaRPr lang="en-US" altLang="zh-CN" sz="2400" dirty="0">
              <a:latin typeface="+mj-ea"/>
              <a:ea typeface="+mj-ea"/>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pic>
        <p:nvPicPr>
          <p:cNvPr id="2" name="图片 1"/>
          <p:cNvPicPr>
            <a:picLocks noChangeAspect="1"/>
          </p:cNvPicPr>
          <p:nvPr/>
        </p:nvPicPr>
        <p:blipFill>
          <a:blip r:embed="rId2"/>
          <a:stretch>
            <a:fillRect/>
          </a:stretch>
        </p:blipFill>
        <p:spPr>
          <a:xfrm>
            <a:off x="4499992" y="1844824"/>
            <a:ext cx="4399136" cy="3888432"/>
          </a:xfrm>
          <a:prstGeom prst="rect">
            <a:avLst/>
          </a:prstGeom>
        </p:spPr>
      </p:pic>
    </p:spTree>
    <p:extLst>
      <p:ext uri="{BB962C8B-B14F-4D97-AF65-F5344CB8AC3E}">
        <p14:creationId xmlns="" xmlns:p14="http://schemas.microsoft.com/office/powerpoint/2010/main" val="2531292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 calcmode="lin" valueType="num">
                                      <p:cBhvr additive="base">
                                        <p:cTn id="7" dur="1000" fill="hold"/>
                                        <p:tgtEl>
                                          <p:spTgt spid="3246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24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11">
                                            <p:txEl>
                                              <p:pRg st="1" end="1"/>
                                            </p:txEl>
                                          </p:spTgt>
                                        </p:tgtEl>
                                        <p:attrNameLst>
                                          <p:attrName>style.visibility</p:attrName>
                                        </p:attrNameLst>
                                      </p:cBhvr>
                                      <p:to>
                                        <p:strVal val="visible"/>
                                      </p:to>
                                    </p:set>
                                    <p:anim calcmode="lin" valueType="num">
                                      <p:cBhvr additive="base">
                                        <p:cTn id="13" dur="1000" fill="hold"/>
                                        <p:tgtEl>
                                          <p:spTgt spid="32461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24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4611">
                                            <p:txEl>
                                              <p:pRg st="2" end="2"/>
                                            </p:txEl>
                                          </p:spTgt>
                                        </p:tgtEl>
                                        <p:attrNameLst>
                                          <p:attrName>style.visibility</p:attrName>
                                        </p:attrNameLst>
                                      </p:cBhvr>
                                      <p:to>
                                        <p:strVal val="visible"/>
                                      </p:to>
                                    </p:set>
                                    <p:anim calcmode="lin" valueType="num">
                                      <p:cBhvr additive="base">
                                        <p:cTn id="19" dur="1000" fill="hold"/>
                                        <p:tgtEl>
                                          <p:spTgt spid="324611">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246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4611">
                                            <p:txEl>
                                              <p:pRg st="3" end="3"/>
                                            </p:txEl>
                                          </p:spTgt>
                                        </p:tgtEl>
                                        <p:attrNameLst>
                                          <p:attrName>style.visibility</p:attrName>
                                        </p:attrNameLst>
                                      </p:cBhvr>
                                      <p:to>
                                        <p:strVal val="visible"/>
                                      </p:to>
                                    </p:set>
                                    <p:anim calcmode="lin" valueType="num">
                                      <p:cBhvr additive="base">
                                        <p:cTn id="25" dur="1000" fill="hold"/>
                                        <p:tgtEl>
                                          <p:spTgt spid="324611">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246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4611">
                                            <p:txEl>
                                              <p:pRg st="4" end="4"/>
                                            </p:txEl>
                                          </p:spTgt>
                                        </p:tgtEl>
                                        <p:attrNameLst>
                                          <p:attrName>style.visibility</p:attrName>
                                        </p:attrNameLst>
                                      </p:cBhvr>
                                      <p:to>
                                        <p:strVal val="visible"/>
                                      </p:to>
                                    </p:set>
                                    <p:anim calcmode="lin" valueType="num">
                                      <p:cBhvr additive="base">
                                        <p:cTn id="31" dur="1000" fill="hold"/>
                                        <p:tgtEl>
                                          <p:spTgt spid="324611">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246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4611">
                                            <p:txEl>
                                              <p:pRg st="5" end="5"/>
                                            </p:txEl>
                                          </p:spTgt>
                                        </p:tgtEl>
                                        <p:attrNameLst>
                                          <p:attrName>style.visibility</p:attrName>
                                        </p:attrNameLst>
                                      </p:cBhvr>
                                      <p:to>
                                        <p:strVal val="visible"/>
                                      </p:to>
                                    </p:set>
                                    <p:anim calcmode="lin" valueType="num">
                                      <p:cBhvr additive="base">
                                        <p:cTn id="37" dur="1000" fill="hold"/>
                                        <p:tgtEl>
                                          <p:spTgt spid="324611">
                                            <p:txEl>
                                              <p:pRg st="5" end="5"/>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246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rrowheads="1"/>
          </p:cNvSpPr>
          <p:nvPr>
            <p:ph type="title" idx="4294967295"/>
          </p:nvPr>
        </p:nvSpPr>
        <p:spPr>
          <a:xfrm>
            <a:off x="642910" y="1071546"/>
            <a:ext cx="8229600" cy="571504"/>
          </a:xfrm>
          <a:prstGeom prst="rect">
            <a:avLst/>
          </a:prstGeom>
        </p:spPr>
        <p:txBody>
          <a:bodyPr/>
          <a:lstStyle/>
          <a:p>
            <a:r>
              <a:rPr lang="en-US" altLang="zh-CN" sz="2400" b="1" dirty="0" smtClean="0">
                <a:solidFill>
                  <a:schemeClr val="accent6">
                    <a:lumMod val="50000"/>
                  </a:schemeClr>
                </a:solidFill>
                <a:latin typeface="Calibri"/>
                <a:cs typeface="Calibri"/>
              </a:rPr>
              <a:t>Higher Education</a:t>
            </a:r>
            <a:endParaRPr lang="en-US" altLang="zh-CN" sz="2400" b="1" dirty="0">
              <a:solidFill>
                <a:schemeClr val="accent6">
                  <a:lumMod val="50000"/>
                </a:schemeClr>
              </a:solidFill>
              <a:latin typeface="Calibri"/>
              <a:cs typeface="Calibri"/>
            </a:endParaRPr>
          </a:p>
        </p:txBody>
      </p:sp>
      <p:sp>
        <p:nvSpPr>
          <p:cNvPr id="324611" name="Rectangle 3"/>
          <p:cNvSpPr>
            <a:spLocks noGrp="1" noChangeArrowheads="1"/>
          </p:cNvSpPr>
          <p:nvPr>
            <p:ph idx="4294967295"/>
          </p:nvPr>
        </p:nvSpPr>
        <p:spPr>
          <a:xfrm>
            <a:off x="827584" y="2132856"/>
            <a:ext cx="7848872" cy="4525963"/>
          </a:xfrm>
          <a:prstGeom prst="rect">
            <a:avLst/>
          </a:prstGeom>
        </p:spPr>
        <p:txBody>
          <a:bodyPr/>
          <a:lstStyle/>
          <a:p>
            <a:r>
              <a:rPr lang="en-US" altLang="zh-CN" sz="2400" dirty="0" smtClean="0"/>
              <a:t>More than </a:t>
            </a:r>
            <a:r>
              <a:rPr lang="en-US" altLang="zh-CN" sz="2400" dirty="0"/>
              <a:t>2,000 universities, colleges, and institutes </a:t>
            </a:r>
            <a:endParaRPr lang="en-US" altLang="zh-CN" sz="2400" dirty="0" smtClean="0"/>
          </a:p>
          <a:p>
            <a:r>
              <a:rPr lang="en-US" altLang="zh-CN" sz="2400" dirty="0" smtClean="0"/>
              <a:t>four</a:t>
            </a:r>
            <a:r>
              <a:rPr lang="en-US" altLang="zh-CN" sz="2400" dirty="0"/>
              <a:t>- or five-year </a:t>
            </a:r>
            <a:r>
              <a:rPr lang="en-US" altLang="zh-CN" sz="2400" dirty="0" err="1" smtClean="0"/>
              <a:t>programmes</a:t>
            </a:r>
            <a:r>
              <a:rPr lang="en-US" altLang="zh-CN" sz="2400" dirty="0" smtClean="0"/>
              <a:t> </a:t>
            </a:r>
            <a:endParaRPr lang="en-US" altLang="zh-CN" sz="2400" dirty="0"/>
          </a:p>
          <a:p>
            <a:r>
              <a:rPr lang="en-US" altLang="zh-CN" sz="2400" dirty="0" smtClean="0"/>
              <a:t>bachelor’s degree, master’s </a:t>
            </a:r>
            <a:r>
              <a:rPr lang="en-US" altLang="zh-CN" sz="2400" dirty="0"/>
              <a:t>degree </a:t>
            </a:r>
            <a:r>
              <a:rPr lang="en-US" altLang="zh-CN" sz="2400" dirty="0" smtClean="0"/>
              <a:t>doctor’s degree</a:t>
            </a:r>
          </a:p>
          <a:p>
            <a:r>
              <a:rPr lang="en-US" altLang="zh-CN" sz="2400" dirty="0"/>
              <a:t>D</a:t>
            </a:r>
            <a:r>
              <a:rPr lang="en-US" altLang="zh-CN" sz="2400" dirty="0" smtClean="0"/>
              <a:t>epartments </a:t>
            </a:r>
            <a:r>
              <a:rPr lang="en-US" altLang="zh-CN" sz="2400" dirty="0"/>
              <a:t>or schools are the basic teaching </a:t>
            </a:r>
            <a:r>
              <a:rPr lang="en-US" altLang="zh-CN" sz="2400" dirty="0" smtClean="0"/>
              <a:t>units.</a:t>
            </a:r>
          </a:p>
          <a:p>
            <a:r>
              <a:rPr lang="en-US" altLang="zh-CN" sz="2400" dirty="0" smtClean="0"/>
              <a:t>basic courses, basic </a:t>
            </a:r>
            <a:r>
              <a:rPr lang="en-US" altLang="zh-CN" sz="2400" dirty="0" err="1" smtClean="0"/>
              <a:t>specialised</a:t>
            </a:r>
            <a:r>
              <a:rPr lang="en-US" altLang="zh-CN" sz="2400" dirty="0" smtClean="0"/>
              <a:t> courses, and </a:t>
            </a:r>
            <a:r>
              <a:rPr lang="en-US" altLang="zh-CN" sz="2400" dirty="0" err="1" smtClean="0"/>
              <a:t>specialised</a:t>
            </a:r>
            <a:r>
              <a:rPr lang="en-US" altLang="zh-CN" sz="2400" dirty="0" smtClean="0"/>
              <a:t> courses, as well as extracurricular </a:t>
            </a:r>
            <a:r>
              <a:rPr lang="en-US" altLang="zh-CN" sz="2400" dirty="0" smtClean="0">
                <a:latin typeface="+mn-ea"/>
                <a:cs typeface="Calibri"/>
              </a:rPr>
              <a:t>(</a:t>
            </a:r>
            <a:r>
              <a:rPr lang="zh-CN" altLang="en-US" sz="2400" dirty="0" smtClean="0">
                <a:latin typeface="+mn-ea"/>
                <a:cs typeface="Calibri"/>
              </a:rPr>
              <a:t>课外</a:t>
            </a:r>
            <a:r>
              <a:rPr lang="en-US" altLang="zh-CN" sz="2400" dirty="0" smtClean="0">
                <a:latin typeface="+mn-ea"/>
                <a:cs typeface="Calibri"/>
              </a:rPr>
              <a:t>)</a:t>
            </a:r>
            <a:r>
              <a:rPr lang="en-US" altLang="zh-CN" sz="2400" dirty="0" smtClean="0"/>
              <a:t>activities </a:t>
            </a:r>
            <a:endParaRPr lang="en-US" altLang="zh-CN" sz="2400" dirty="0"/>
          </a:p>
          <a:p>
            <a:r>
              <a:rPr lang="en-US" altLang="zh-CN" sz="2400" dirty="0"/>
              <a:t>adopts the policies of opening wider to the outside world. </a:t>
            </a:r>
          </a:p>
          <a:p>
            <a:r>
              <a:rPr lang="en-US" altLang="zh-CN" sz="2400" dirty="0" smtClean="0"/>
              <a:t>Project 211</a:t>
            </a:r>
            <a:r>
              <a:rPr lang="en-GB" altLang="zh-CN" sz="2400" dirty="0"/>
              <a:t>(</a:t>
            </a:r>
            <a:r>
              <a:rPr lang="en-US" altLang="zh-CN" sz="2400" dirty="0" smtClean="0"/>
              <a:t>1997) and Project 985 (1998)</a:t>
            </a:r>
          </a:p>
          <a:p>
            <a:r>
              <a:rPr lang="en-US" altLang="zh-CN" sz="2400" dirty="0" smtClean="0">
                <a:cs typeface="Calibri"/>
              </a:rPr>
              <a:t>student</a:t>
            </a:r>
            <a:r>
              <a:rPr lang="en-US" altLang="zh-CN" sz="2400" dirty="0">
                <a:cs typeface="Calibri"/>
              </a:rPr>
              <a:t>-loans, </a:t>
            </a:r>
            <a:r>
              <a:rPr lang="en-US" altLang="zh-CN" sz="2400" dirty="0" smtClean="0">
                <a:cs typeface="Calibri"/>
              </a:rPr>
              <a:t>scholarships</a:t>
            </a:r>
            <a:r>
              <a:rPr lang="en-US" altLang="zh-CN" sz="2400" dirty="0">
                <a:cs typeface="Calibri"/>
              </a:rPr>
              <a:t>, subsidies </a:t>
            </a:r>
            <a:r>
              <a:rPr lang="en-US" altLang="zh-CN" sz="2400" dirty="0">
                <a:latin typeface="+mn-ea"/>
                <a:cs typeface="Calibri"/>
              </a:rPr>
              <a:t>(</a:t>
            </a:r>
            <a:r>
              <a:rPr lang="zh-CN" altLang="en-US" sz="2400" dirty="0">
                <a:latin typeface="+mn-ea"/>
                <a:cs typeface="Calibri"/>
              </a:rPr>
              <a:t>助学金</a:t>
            </a:r>
            <a:r>
              <a:rPr lang="en-US" altLang="zh-CN" sz="2400" dirty="0">
                <a:latin typeface="+mn-ea"/>
                <a:cs typeface="Calibri"/>
              </a:rPr>
              <a:t>)</a:t>
            </a:r>
            <a:r>
              <a:rPr lang="en-US" altLang="zh-CN" sz="2400" dirty="0">
                <a:cs typeface="Calibri"/>
              </a:rPr>
              <a:t>, and remission of tuition </a:t>
            </a:r>
            <a:r>
              <a:rPr lang="en-US" altLang="zh-CN" sz="2400" dirty="0" smtClean="0">
                <a:cs typeface="Calibri"/>
              </a:rPr>
              <a:t>fees. </a:t>
            </a:r>
            <a:endParaRPr lang="en-US" altLang="zh-CN" sz="2400" dirty="0" smtClean="0"/>
          </a:p>
          <a:p>
            <a:endParaRPr lang="en-US" altLang="zh-CN" sz="2400" dirty="0"/>
          </a:p>
          <a:p>
            <a:endParaRPr lang="en-US" altLang="zh-CN" sz="2400" dirty="0"/>
          </a:p>
          <a:p>
            <a:pPr marL="0" indent="0">
              <a:lnSpc>
                <a:spcPct val="90000"/>
              </a:lnSpc>
              <a:buNone/>
            </a:pPr>
            <a:endParaRPr lang="en-US" altLang="zh-CN" sz="2400" dirty="0">
              <a:latin typeface="+mj-ea"/>
              <a:ea typeface="+mj-ea"/>
            </a:endParaRPr>
          </a:p>
        </p:txBody>
      </p:sp>
      <p:sp>
        <p:nvSpPr>
          <p:cNvPr id="4" name="TextBox 8"/>
          <p:cNvSpPr txBox="1">
            <a:spLocks noChangeArrowheads="1"/>
          </p:cNvSpPr>
          <p:nvPr/>
        </p:nvSpPr>
        <p:spPr bwMode="auto">
          <a:xfrm>
            <a:off x="-36512" y="116632"/>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3" name="矩形 2"/>
          <p:cNvSpPr/>
          <p:nvPr/>
        </p:nvSpPr>
        <p:spPr>
          <a:xfrm>
            <a:off x="2699792" y="1556792"/>
            <a:ext cx="4173288" cy="430887"/>
          </a:xfrm>
          <a:prstGeom prst="rect">
            <a:avLst/>
          </a:prstGeom>
        </p:spPr>
        <p:txBody>
          <a:bodyPr wrap="none">
            <a:spAutoFit/>
          </a:bodyPr>
          <a:lstStyle/>
          <a:p>
            <a:pPr lvl="0" defTabSz="971550" fontAlgn="base">
              <a:lnSpc>
                <a:spcPct val="90000"/>
              </a:lnSpc>
              <a:spcBef>
                <a:spcPct val="20000"/>
              </a:spcBef>
              <a:spcAft>
                <a:spcPct val="0"/>
              </a:spcAft>
            </a:pPr>
            <a:r>
              <a:rPr lang="en-GB" altLang="zh-CN" sz="2400" b="1" dirty="0">
                <a:solidFill>
                  <a:srgbClr val="F79646">
                    <a:lumMod val="75000"/>
                  </a:srgbClr>
                </a:solidFill>
                <a:cs typeface="Calibri"/>
              </a:rPr>
              <a:t>Higher education today</a:t>
            </a:r>
            <a:r>
              <a:rPr lang="en-US" altLang="zh-CN" sz="2400" b="1" dirty="0">
                <a:solidFill>
                  <a:srgbClr val="F79646">
                    <a:lumMod val="75000"/>
                  </a:srgbClr>
                </a:solidFill>
                <a:cs typeface="Calibri"/>
              </a:rPr>
              <a:t>’s China</a:t>
            </a:r>
          </a:p>
        </p:txBody>
      </p:sp>
    </p:spTree>
    <p:extLst>
      <p:ext uri="{BB962C8B-B14F-4D97-AF65-F5344CB8AC3E}">
        <p14:creationId xmlns="" xmlns:p14="http://schemas.microsoft.com/office/powerpoint/2010/main" val="278751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 calcmode="lin" valueType="num">
                                      <p:cBhvr additive="base">
                                        <p:cTn id="7" dur="1000" fill="hold"/>
                                        <p:tgtEl>
                                          <p:spTgt spid="3246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246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11">
                                            <p:txEl>
                                              <p:pRg st="1" end="1"/>
                                            </p:txEl>
                                          </p:spTgt>
                                        </p:tgtEl>
                                        <p:attrNameLst>
                                          <p:attrName>style.visibility</p:attrName>
                                        </p:attrNameLst>
                                      </p:cBhvr>
                                      <p:to>
                                        <p:strVal val="visible"/>
                                      </p:to>
                                    </p:set>
                                    <p:anim calcmode="lin" valueType="num">
                                      <p:cBhvr additive="base">
                                        <p:cTn id="13" dur="1000" fill="hold"/>
                                        <p:tgtEl>
                                          <p:spTgt spid="32461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24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24611">
                                            <p:txEl>
                                              <p:pRg st="2" end="2"/>
                                            </p:txEl>
                                          </p:spTgt>
                                        </p:tgtEl>
                                        <p:attrNameLst>
                                          <p:attrName>style.visibility</p:attrName>
                                        </p:attrNameLst>
                                      </p:cBhvr>
                                      <p:to>
                                        <p:strVal val="visible"/>
                                      </p:to>
                                    </p:set>
                                    <p:animEffect transition="in" filter="slide(fromBottom)">
                                      <p:cBhvr>
                                        <p:cTn id="19" dur="500"/>
                                        <p:tgtEl>
                                          <p:spTgt spid="3246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24611">
                                            <p:txEl>
                                              <p:pRg st="3" end="3"/>
                                            </p:txEl>
                                          </p:spTgt>
                                        </p:tgtEl>
                                        <p:attrNameLst>
                                          <p:attrName>style.visibility</p:attrName>
                                        </p:attrNameLst>
                                      </p:cBhvr>
                                      <p:to>
                                        <p:strVal val="visible"/>
                                      </p:to>
                                    </p:set>
                                    <p:animEffect transition="in" filter="slide(fromBottom)">
                                      <p:cBhvr>
                                        <p:cTn id="24" dur="500"/>
                                        <p:tgtEl>
                                          <p:spTgt spid="3246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324611">
                                            <p:txEl>
                                              <p:pRg st="4" end="4"/>
                                            </p:txEl>
                                          </p:spTgt>
                                        </p:tgtEl>
                                        <p:attrNameLst>
                                          <p:attrName>style.visibility</p:attrName>
                                        </p:attrNameLst>
                                      </p:cBhvr>
                                      <p:to>
                                        <p:strVal val="visible"/>
                                      </p:to>
                                    </p:set>
                                    <p:animEffect transition="in" filter="slide(fromBottom)">
                                      <p:cBhvr>
                                        <p:cTn id="29" dur="500"/>
                                        <p:tgtEl>
                                          <p:spTgt spid="3246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24611">
                                            <p:txEl>
                                              <p:pRg st="5" end="5"/>
                                            </p:txEl>
                                          </p:spTgt>
                                        </p:tgtEl>
                                        <p:attrNameLst>
                                          <p:attrName>style.visibility</p:attrName>
                                        </p:attrNameLst>
                                      </p:cBhvr>
                                      <p:to>
                                        <p:strVal val="visible"/>
                                      </p:to>
                                    </p:set>
                                    <p:animEffect transition="in" filter="slide(fromBottom)">
                                      <p:cBhvr>
                                        <p:cTn id="34" dur="500"/>
                                        <p:tgtEl>
                                          <p:spTgt spid="3246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324611">
                                            <p:txEl>
                                              <p:pRg st="6" end="6"/>
                                            </p:txEl>
                                          </p:spTgt>
                                        </p:tgtEl>
                                        <p:attrNameLst>
                                          <p:attrName>style.visibility</p:attrName>
                                        </p:attrNameLst>
                                      </p:cBhvr>
                                      <p:to>
                                        <p:strVal val="visible"/>
                                      </p:to>
                                    </p:set>
                                    <p:animEffect transition="in" filter="slide(fromBottom)">
                                      <p:cBhvr>
                                        <p:cTn id="39" dur="500"/>
                                        <p:tgtEl>
                                          <p:spTgt spid="324611">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324611">
                                            <p:txEl>
                                              <p:pRg st="7" end="7"/>
                                            </p:txEl>
                                          </p:spTgt>
                                        </p:tgtEl>
                                        <p:attrNameLst>
                                          <p:attrName>style.visibility</p:attrName>
                                        </p:attrNameLst>
                                      </p:cBhvr>
                                      <p:to>
                                        <p:strVal val="visible"/>
                                      </p:to>
                                    </p:set>
                                    <p:animEffect transition="in" filter="slide(fromBottom)">
                                      <p:cBhvr>
                                        <p:cTn id="44" dur="500"/>
                                        <p:tgtEl>
                                          <p:spTgt spid="3246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rrowheads="1"/>
          </p:cNvSpPr>
          <p:nvPr>
            <p:ph type="title" idx="4294967295"/>
          </p:nvPr>
        </p:nvSpPr>
        <p:spPr>
          <a:xfrm>
            <a:off x="642910" y="1071546"/>
            <a:ext cx="8229600" cy="571504"/>
          </a:xfrm>
          <a:prstGeom prst="rect">
            <a:avLst/>
          </a:prstGeom>
        </p:spPr>
        <p:txBody>
          <a:bodyPr/>
          <a:lstStyle/>
          <a:p>
            <a:r>
              <a:rPr lang="en-US" altLang="zh-CN" sz="2400" b="1" dirty="0" smtClean="0">
                <a:solidFill>
                  <a:schemeClr val="accent6">
                    <a:lumMod val="50000"/>
                  </a:schemeClr>
                </a:solidFill>
                <a:latin typeface="Calibri"/>
                <a:cs typeface="Calibri"/>
              </a:rPr>
              <a:t>Adult </a:t>
            </a:r>
            <a:r>
              <a:rPr lang="en-US" altLang="zh-CN" sz="2400" b="1" dirty="0">
                <a:solidFill>
                  <a:schemeClr val="accent6">
                    <a:lumMod val="50000"/>
                  </a:schemeClr>
                </a:solidFill>
                <a:latin typeface="Calibri"/>
                <a:cs typeface="Calibri"/>
              </a:rPr>
              <a:t>Education</a:t>
            </a:r>
          </a:p>
        </p:txBody>
      </p:sp>
      <p:sp>
        <p:nvSpPr>
          <p:cNvPr id="4" name="TextBox 8"/>
          <p:cNvSpPr txBox="1">
            <a:spLocks noChangeArrowheads="1"/>
          </p:cNvSpPr>
          <p:nvPr/>
        </p:nvSpPr>
        <p:spPr bwMode="auto">
          <a:xfrm>
            <a:off x="-36512" y="61754"/>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6" name="Rectangle 3"/>
          <p:cNvSpPr txBox="1">
            <a:spLocks noChangeArrowheads="1"/>
          </p:cNvSpPr>
          <p:nvPr/>
        </p:nvSpPr>
        <p:spPr>
          <a:xfrm>
            <a:off x="1008112" y="1412776"/>
            <a:ext cx="8532440" cy="5159496"/>
          </a:xfrm>
          <a:prstGeom prst="rect">
            <a:avLst/>
          </a:prstGeom>
        </p:spPr>
        <p:txBody>
          <a:bodyPr/>
          <a:lstStyle>
            <a:lvl1pPr marL="363538" indent="-363538" algn="l" defTabSz="971550" rtl="0" eaLnBrk="1" fontAlgn="base" hangingPunct="1">
              <a:spcBef>
                <a:spcPct val="20000"/>
              </a:spcBef>
              <a:spcAft>
                <a:spcPct val="0"/>
              </a:spcAft>
              <a:buFont typeface="Arial" pitchFamily="34" charset="0"/>
              <a:buChar char="•"/>
              <a:defRPr sz="3400" kern="1200">
                <a:solidFill>
                  <a:schemeClr val="tx1"/>
                </a:solidFill>
                <a:latin typeface="+mn-lt"/>
                <a:ea typeface="+mn-ea"/>
                <a:cs typeface="+mn-cs"/>
              </a:defRPr>
            </a:lvl1pPr>
            <a:lvl2pPr marL="788988" indent="-303213" algn="l" defTabSz="971550" rtl="0" eaLnBrk="1" fontAlgn="base" hangingPunct="1">
              <a:spcBef>
                <a:spcPct val="20000"/>
              </a:spcBef>
              <a:spcAft>
                <a:spcPct val="0"/>
              </a:spcAft>
              <a:buFont typeface="Arial" pitchFamily="34" charset="0"/>
              <a:buChar char="–"/>
              <a:defRPr sz="3000" kern="1200">
                <a:solidFill>
                  <a:schemeClr val="tx1"/>
                </a:solidFill>
                <a:latin typeface="+mn-lt"/>
                <a:ea typeface="+mn-ea"/>
                <a:cs typeface="+mn-cs"/>
              </a:defRPr>
            </a:lvl2pPr>
            <a:lvl3pPr marL="1214438" indent="-242888" algn="l" defTabSz="971550" rtl="0" eaLnBrk="1" fontAlgn="base" hangingPunct="1">
              <a:spcBef>
                <a:spcPct val="20000"/>
              </a:spcBef>
              <a:spcAft>
                <a:spcPct val="0"/>
              </a:spcAft>
              <a:buFont typeface="Arial" pitchFamily="34" charset="0"/>
              <a:buChar char="•"/>
              <a:defRPr sz="2600" kern="1200">
                <a:solidFill>
                  <a:schemeClr val="tx1"/>
                </a:solidFill>
                <a:latin typeface="+mn-lt"/>
                <a:ea typeface="+mn-ea"/>
                <a:cs typeface="+mn-cs"/>
              </a:defRPr>
            </a:lvl3pPr>
            <a:lvl4pPr marL="1700213" indent="-242888" algn="l" defTabSz="971550" rtl="0" eaLnBrk="1" fontAlgn="base" hangingPunct="1">
              <a:spcBef>
                <a:spcPct val="20000"/>
              </a:spcBef>
              <a:spcAft>
                <a:spcPct val="0"/>
              </a:spcAft>
              <a:buFont typeface="Arial" pitchFamily="34" charset="0"/>
              <a:buChar char="–"/>
              <a:defRPr sz="2100" kern="1200">
                <a:solidFill>
                  <a:schemeClr val="tx1"/>
                </a:solidFill>
                <a:latin typeface="+mn-lt"/>
                <a:ea typeface="+mn-ea"/>
                <a:cs typeface="+mn-cs"/>
              </a:defRPr>
            </a:lvl4pPr>
            <a:lvl5pPr marL="2185988" indent="-242888" algn="l" defTabSz="971550" rtl="0" eaLnBrk="1" fontAlgn="base" hangingPunct="1">
              <a:spcBef>
                <a:spcPct val="20000"/>
              </a:spcBef>
              <a:spcAft>
                <a:spcPct val="0"/>
              </a:spcAft>
              <a:buFont typeface="Arial" pitchFamily="34" charset="0"/>
              <a:buChar char="»"/>
              <a:defRPr sz="2100" kern="1200">
                <a:solidFill>
                  <a:schemeClr val="tx1"/>
                </a:solidFill>
                <a:latin typeface="+mn-lt"/>
                <a:ea typeface="+mn-ea"/>
                <a:cs typeface="+mn-cs"/>
              </a:defRPr>
            </a:lvl5pPr>
            <a:lvl6pPr marL="2673271"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59321"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45370"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31419" indent="-243025" algn="l" defTabSz="972099"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0" indent="0">
              <a:buNone/>
            </a:pPr>
            <a:r>
              <a:rPr lang="en-US" altLang="zh-CN" sz="2400" b="1" dirty="0" smtClean="0">
                <a:solidFill>
                  <a:schemeClr val="accent6">
                    <a:lumMod val="75000"/>
                  </a:schemeClr>
                </a:solidFill>
                <a:latin typeface="Calibri"/>
                <a:cs typeface="Calibri"/>
              </a:rPr>
              <a:t>Two types:</a:t>
            </a:r>
          </a:p>
          <a:p>
            <a:r>
              <a:rPr lang="en-US" altLang="zh-CN" sz="2400" dirty="0">
                <a:solidFill>
                  <a:schemeClr val="accent6">
                    <a:lumMod val="75000"/>
                  </a:schemeClr>
                </a:solidFill>
                <a:latin typeface="Calibri"/>
                <a:cs typeface="Calibri"/>
              </a:rPr>
              <a:t>c</a:t>
            </a:r>
            <a:r>
              <a:rPr lang="en-US" altLang="zh-CN" sz="2400" dirty="0" smtClean="0">
                <a:solidFill>
                  <a:schemeClr val="accent6">
                    <a:lumMod val="75000"/>
                  </a:schemeClr>
                </a:solidFill>
                <a:latin typeface="Calibri"/>
                <a:cs typeface="Calibri"/>
              </a:rPr>
              <a:t>ertificate study:</a:t>
            </a:r>
          </a:p>
          <a:p>
            <a:pPr marL="0" indent="0">
              <a:spcBef>
                <a:spcPts val="0"/>
              </a:spcBef>
              <a:buNone/>
            </a:pPr>
            <a:r>
              <a:rPr lang="en-US" altLang="zh-CN" sz="2800" dirty="0">
                <a:cs typeface="Calibri"/>
              </a:rPr>
              <a:t> </a:t>
            </a:r>
            <a:r>
              <a:rPr lang="en-US" altLang="zh-CN" sz="2200" dirty="0" smtClean="0">
                <a:cs typeface="Calibri"/>
              </a:rPr>
              <a:t>    </a:t>
            </a:r>
            <a:r>
              <a:rPr lang="en-US" altLang="zh-CN" sz="2200" dirty="0" smtClean="0">
                <a:latin typeface="Wingdings"/>
                <a:ea typeface="Wingdings"/>
                <a:cs typeface="Wingdings"/>
                <a:sym typeface="Wingdings"/>
              </a:rPr>
              <a:t> </a:t>
            </a:r>
            <a:r>
              <a:rPr lang="en-US" altLang="zh-CN" sz="2200" dirty="0" smtClean="0"/>
              <a:t>undergraduate </a:t>
            </a:r>
            <a:r>
              <a:rPr lang="en-US" altLang="zh-CN" sz="2200" dirty="0"/>
              <a:t>studies, professional training, secondary   </a:t>
            </a:r>
          </a:p>
          <a:p>
            <a:pPr marL="0" indent="0">
              <a:spcBef>
                <a:spcPts val="0"/>
              </a:spcBef>
              <a:buNone/>
            </a:pPr>
            <a:r>
              <a:rPr lang="en-US" altLang="zh-CN" sz="2200" dirty="0"/>
              <a:t>         </a:t>
            </a:r>
            <a:r>
              <a:rPr lang="en-US" altLang="zh-CN" sz="2200" dirty="0" smtClean="0"/>
              <a:t>  </a:t>
            </a:r>
            <a:r>
              <a:rPr lang="en-US" altLang="zh-CN" sz="2200" dirty="0" err="1"/>
              <a:t>specialised</a:t>
            </a:r>
            <a:r>
              <a:rPr lang="en-US" altLang="zh-CN" sz="2200" dirty="0"/>
              <a:t> education and secondary school education. </a:t>
            </a:r>
          </a:p>
          <a:p>
            <a:pPr marL="0" indent="0">
              <a:spcBef>
                <a:spcPts val="0"/>
              </a:spcBef>
              <a:buNone/>
            </a:pPr>
            <a:r>
              <a:rPr lang="en-US" altLang="zh-CN" sz="2200" dirty="0"/>
              <a:t>  </a:t>
            </a:r>
            <a:r>
              <a:rPr lang="en-US" altLang="zh-CN" sz="2200" dirty="0" smtClean="0"/>
              <a:t>   </a:t>
            </a:r>
            <a:r>
              <a:rPr lang="en-US" altLang="zh-CN" sz="2200" dirty="0" smtClean="0">
                <a:latin typeface="Wingdings"/>
                <a:ea typeface="Wingdings"/>
                <a:cs typeface="Wingdings"/>
                <a:sym typeface="Wingdings"/>
              </a:rPr>
              <a:t> </a:t>
            </a:r>
            <a:r>
              <a:rPr lang="en-US" altLang="zh-CN" sz="2200" dirty="0" smtClean="0"/>
              <a:t>Methods </a:t>
            </a:r>
            <a:r>
              <a:rPr lang="en-US" altLang="zh-CN" sz="2200" dirty="0"/>
              <a:t>of delivery include correspondence, vocational </a:t>
            </a:r>
          </a:p>
          <a:p>
            <a:pPr marL="0" indent="0">
              <a:spcBef>
                <a:spcPts val="0"/>
              </a:spcBef>
              <a:buNone/>
            </a:pPr>
            <a:r>
              <a:rPr lang="en-US" altLang="zh-CN" sz="2200" dirty="0"/>
              <a:t>          </a:t>
            </a:r>
            <a:r>
              <a:rPr lang="en-US" altLang="zh-CN" sz="2200" dirty="0" smtClean="0"/>
              <a:t> colleges</a:t>
            </a:r>
            <a:r>
              <a:rPr lang="en-US" altLang="zh-CN" sz="2200" dirty="0"/>
              <a:t>, self-teaching </a:t>
            </a:r>
            <a:r>
              <a:rPr lang="en-US" altLang="zh-CN" sz="2200" dirty="0" err="1"/>
              <a:t>programmes</a:t>
            </a:r>
            <a:r>
              <a:rPr lang="en-US" altLang="zh-CN" sz="2200" dirty="0"/>
              <a:t>, etc. </a:t>
            </a:r>
          </a:p>
          <a:p>
            <a:r>
              <a:rPr lang="en-US" altLang="zh-CN" sz="2400" dirty="0">
                <a:solidFill>
                  <a:srgbClr val="E46C0A"/>
                </a:solidFill>
                <a:cs typeface="Calibri"/>
              </a:rPr>
              <a:t>non-certificate study </a:t>
            </a:r>
            <a:r>
              <a:rPr lang="en-US" altLang="zh-CN" sz="2800" dirty="0" smtClean="0">
                <a:cs typeface="Calibri"/>
              </a:rPr>
              <a:t>     </a:t>
            </a:r>
          </a:p>
          <a:p>
            <a:pPr>
              <a:buNone/>
            </a:pPr>
            <a:r>
              <a:rPr lang="en-US" altLang="zh-CN" sz="2000" dirty="0" smtClean="0">
                <a:latin typeface="Wingdings"/>
                <a:ea typeface="Wingdings"/>
                <a:cs typeface="Wingdings"/>
                <a:sym typeface="Wingdings"/>
              </a:rPr>
              <a:t>  </a:t>
            </a:r>
            <a:r>
              <a:rPr lang="en-US" altLang="zh-CN" sz="2200" dirty="0" smtClean="0"/>
              <a:t>literacy </a:t>
            </a:r>
            <a:r>
              <a:rPr lang="en-US" altLang="zh-CN" sz="2200" dirty="0" err="1"/>
              <a:t>programmes</a:t>
            </a:r>
            <a:r>
              <a:rPr lang="en-US" altLang="zh-CN" sz="2200" dirty="0"/>
              <a:t>, rural training for practical skills</a:t>
            </a:r>
            <a:r>
              <a:rPr lang="en-US" altLang="zh-CN" sz="2200" dirty="0" smtClean="0"/>
              <a:t>, </a:t>
            </a:r>
            <a:endParaRPr lang="en-US" altLang="zh-CN" sz="2200" dirty="0"/>
          </a:p>
          <a:p>
            <a:pPr marL="0" indent="0">
              <a:spcBef>
                <a:spcPts val="0"/>
              </a:spcBef>
              <a:buNone/>
            </a:pPr>
            <a:r>
              <a:rPr lang="en-US" altLang="zh-CN" sz="2200" dirty="0"/>
              <a:t>         </a:t>
            </a:r>
            <a:r>
              <a:rPr lang="en-US" altLang="zh-CN" sz="2200" dirty="0" smtClean="0"/>
              <a:t>  </a:t>
            </a:r>
            <a:r>
              <a:rPr lang="en-US" altLang="zh-CN" sz="2200" dirty="0"/>
              <a:t>on-the-job training, and other continuing education</a:t>
            </a:r>
            <a:r>
              <a:rPr lang="en-US" altLang="zh-CN" sz="2200" dirty="0" smtClean="0"/>
              <a:t>.</a:t>
            </a:r>
            <a:r>
              <a:rPr lang="en-US" altLang="zh-CN" sz="2400" dirty="0" smtClean="0"/>
              <a:t> </a:t>
            </a:r>
            <a:endParaRPr lang="en-US" altLang="zh-CN" sz="2400" dirty="0" smtClean="0">
              <a:latin typeface="Calibri"/>
              <a:cs typeface="Calibri"/>
            </a:endParaRPr>
          </a:p>
          <a:p>
            <a:pPr>
              <a:buNone/>
            </a:pPr>
            <a:r>
              <a:rPr lang="en-US" altLang="zh-CN" sz="2000" dirty="0" smtClean="0">
                <a:latin typeface="Wingdings"/>
                <a:ea typeface="Wingdings"/>
                <a:cs typeface="Wingdings"/>
                <a:sym typeface="Wingdings"/>
              </a:rPr>
              <a:t> </a:t>
            </a:r>
            <a:r>
              <a:rPr lang="en-US" altLang="zh-CN" sz="2000" dirty="0" smtClean="0">
                <a:latin typeface="Wingdings"/>
                <a:ea typeface="Wingdings"/>
                <a:cs typeface="Wingdings"/>
                <a:sym typeface="Wingdings"/>
              </a:rPr>
              <a:t> </a:t>
            </a:r>
            <a:r>
              <a:rPr lang="en-US" altLang="zh-CN" sz="2400" dirty="0" smtClean="0"/>
              <a:t>has </a:t>
            </a:r>
            <a:r>
              <a:rPr lang="en-US" altLang="zh-CN" sz="2400" dirty="0"/>
              <a:t>the greatest number of potential students </a:t>
            </a:r>
            <a:endParaRPr lang="en-US" altLang="zh-CN" sz="2400" dirty="0" smtClean="0"/>
          </a:p>
          <a:p>
            <a:pPr>
              <a:buNone/>
            </a:pPr>
            <a:r>
              <a:rPr lang="en-US" altLang="zh-CN" sz="2000" dirty="0" smtClean="0">
                <a:latin typeface="Wingdings"/>
                <a:ea typeface="Wingdings"/>
                <a:cs typeface="Wingdings"/>
                <a:sym typeface="Wingdings"/>
              </a:rPr>
              <a:t>  </a:t>
            </a:r>
            <a:r>
              <a:rPr lang="en-US" altLang="zh-CN" sz="2400" dirty="0" smtClean="0"/>
              <a:t>the </a:t>
            </a:r>
            <a:r>
              <a:rPr lang="en-US" altLang="zh-CN" sz="2400" dirty="0"/>
              <a:t>first to use the distance education </a:t>
            </a:r>
            <a:r>
              <a:rPr lang="en-US" altLang="zh-CN" sz="2400" dirty="0" smtClean="0"/>
              <a:t>system</a:t>
            </a:r>
            <a:endParaRPr lang="en-US" altLang="zh-CN" sz="2400" dirty="0"/>
          </a:p>
          <a:p>
            <a:pPr>
              <a:buNone/>
            </a:pPr>
            <a:r>
              <a:rPr lang="en-US" altLang="zh-CN" sz="2000" dirty="0" smtClean="0">
                <a:latin typeface="Wingdings"/>
                <a:ea typeface="Wingdings"/>
                <a:cs typeface="Wingdings"/>
                <a:sym typeface="Wingdings"/>
              </a:rPr>
              <a:t>  </a:t>
            </a:r>
            <a:r>
              <a:rPr lang="en-US" altLang="zh-CN" sz="2400" dirty="0" smtClean="0"/>
              <a:t>makes </a:t>
            </a:r>
            <a:r>
              <a:rPr lang="en-US" altLang="zh-CN" sz="2400" dirty="0"/>
              <a:t>lifelong learning </a:t>
            </a:r>
            <a:r>
              <a:rPr lang="en-US" altLang="zh-CN" sz="2400" dirty="0" smtClean="0"/>
              <a:t>possible</a:t>
            </a:r>
            <a:endParaRPr lang="en-US" altLang="zh-CN" sz="2400" dirty="0"/>
          </a:p>
          <a:p>
            <a:endParaRPr lang="en-US" altLang="zh-CN" sz="2400" dirty="0" smtClean="0">
              <a:latin typeface="Calibri"/>
              <a:cs typeface="Calibri"/>
            </a:endParaRPr>
          </a:p>
          <a:p>
            <a:pPr marL="0" indent="0">
              <a:spcBef>
                <a:spcPts val="0"/>
              </a:spcBef>
              <a:buNone/>
            </a:pPr>
            <a:endParaRPr lang="en-US" altLang="zh-CN" sz="2200" dirty="0" smtClean="0"/>
          </a:p>
          <a:p>
            <a:pPr marL="0" indent="0">
              <a:spcBef>
                <a:spcPts val="0"/>
              </a:spcBef>
              <a:buNone/>
            </a:pPr>
            <a:endParaRPr lang="en-US" altLang="zh-CN" sz="2200" dirty="0"/>
          </a:p>
        </p:txBody>
      </p:sp>
    </p:spTree>
    <p:extLst>
      <p:ext uri="{BB962C8B-B14F-4D97-AF65-F5344CB8AC3E}">
        <p14:creationId xmlns="" xmlns:p14="http://schemas.microsoft.com/office/powerpoint/2010/main" val="356037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rrowheads="1"/>
          </p:cNvSpPr>
          <p:nvPr>
            <p:ph type="title" idx="4294967295"/>
          </p:nvPr>
        </p:nvSpPr>
        <p:spPr>
          <a:xfrm>
            <a:off x="1753344" y="1124744"/>
            <a:ext cx="5698976" cy="648072"/>
          </a:xfrm>
          <a:prstGeom prst="rect">
            <a:avLst/>
          </a:prstGeom>
        </p:spPr>
        <p:txBody>
          <a:bodyPr/>
          <a:lstStyle/>
          <a:p>
            <a:r>
              <a:rPr lang="en-US" altLang="zh-CN" sz="2400" b="1" dirty="0">
                <a:solidFill>
                  <a:schemeClr val="accent6">
                    <a:lumMod val="50000"/>
                  </a:schemeClr>
                </a:solidFill>
                <a:latin typeface="Calibri"/>
                <a:cs typeface="Calibri"/>
              </a:rPr>
              <a:t>Special Education </a:t>
            </a:r>
          </a:p>
        </p:txBody>
      </p:sp>
      <p:sp>
        <p:nvSpPr>
          <p:cNvPr id="333827" name="Rectangle 3"/>
          <p:cNvSpPr>
            <a:spLocks noGrp="1" noChangeArrowheads="1"/>
          </p:cNvSpPr>
          <p:nvPr>
            <p:ph idx="4294967295"/>
          </p:nvPr>
        </p:nvSpPr>
        <p:spPr>
          <a:xfrm>
            <a:off x="3131840" y="2780928"/>
            <a:ext cx="5688632" cy="2808312"/>
          </a:xfrm>
          <a:prstGeom prst="rect">
            <a:avLst/>
          </a:prstGeom>
        </p:spPr>
        <p:txBody>
          <a:bodyPr/>
          <a:lstStyle/>
          <a:p>
            <a:pPr>
              <a:lnSpc>
                <a:spcPct val="90000"/>
              </a:lnSpc>
            </a:pPr>
            <a:r>
              <a:rPr lang="en-US" altLang="zh-CN" sz="2400" dirty="0" smtClean="0">
                <a:latin typeface="Calibri"/>
                <a:cs typeface="Calibri"/>
              </a:rPr>
              <a:t>To </a:t>
            </a:r>
            <a:r>
              <a:rPr lang="en-US" altLang="zh-CN" sz="2400" dirty="0">
                <a:latin typeface="Calibri"/>
                <a:cs typeface="Calibri"/>
              </a:rPr>
              <a:t>make up for their physiological and mental deficiencies </a:t>
            </a:r>
            <a:r>
              <a:rPr lang="en-US" altLang="zh-CN" sz="2400" dirty="0" smtClean="0">
                <a:latin typeface="Calibri"/>
                <a:cs typeface="Calibri"/>
              </a:rPr>
              <a:t> </a:t>
            </a:r>
            <a:r>
              <a:rPr lang="en-US" altLang="zh-CN" sz="2400" dirty="0">
                <a:latin typeface="Calibri"/>
                <a:cs typeface="Calibri"/>
              </a:rPr>
              <a:t>by enabling them to acquire labor skills of varying degrees, gain essential living skills, and to develop the ability to adapt </a:t>
            </a:r>
            <a:r>
              <a:rPr lang="en-US" altLang="zh-CN" sz="2400" dirty="0" smtClean="0">
                <a:latin typeface="Calibri"/>
                <a:cs typeface="Calibri"/>
              </a:rPr>
              <a:t>to society and communicate with others. </a:t>
            </a:r>
          </a:p>
          <a:p>
            <a:pPr>
              <a:lnSpc>
                <a:spcPct val="90000"/>
              </a:lnSpc>
            </a:pPr>
            <a:r>
              <a:rPr lang="en-US" altLang="zh-CN" sz="2400" dirty="0"/>
              <a:t>The Chinese government has always attached great importance to special education. </a:t>
            </a:r>
            <a:r>
              <a:rPr lang="en-US" altLang="zh-CN" sz="2400" dirty="0" smtClean="0"/>
              <a:t>(laws, policies and founds) </a:t>
            </a:r>
            <a:endParaRPr lang="en-US" altLang="zh-CN" sz="2400" dirty="0"/>
          </a:p>
          <a:p>
            <a:pPr>
              <a:lnSpc>
                <a:spcPct val="90000"/>
              </a:lnSpc>
            </a:pPr>
            <a:r>
              <a:rPr lang="en-US" altLang="zh-CN" sz="2400" dirty="0"/>
              <a:t>S</a:t>
            </a:r>
            <a:r>
              <a:rPr lang="en-US" altLang="zh-CN" sz="2400" dirty="0" smtClean="0"/>
              <a:t>pecial </a:t>
            </a:r>
            <a:r>
              <a:rPr lang="en-US" altLang="zh-CN" sz="2400" dirty="0"/>
              <a:t>education has developed rapidly in China. </a:t>
            </a:r>
          </a:p>
          <a:p>
            <a:pPr>
              <a:lnSpc>
                <a:spcPct val="90000"/>
              </a:lnSpc>
            </a:pPr>
            <a:endParaRPr lang="en-US" altLang="zh-CN" sz="2400" dirty="0"/>
          </a:p>
          <a:p>
            <a:pPr>
              <a:lnSpc>
                <a:spcPct val="90000"/>
              </a:lnSpc>
            </a:pPr>
            <a:endParaRPr lang="en-US" altLang="zh-CN" sz="2400" b="1" dirty="0">
              <a:latin typeface="Calibri"/>
              <a:cs typeface="Calibri"/>
            </a:endParaRPr>
          </a:p>
        </p:txBody>
      </p:sp>
      <p:sp>
        <p:nvSpPr>
          <p:cNvPr id="4" name="TextBox 8"/>
          <p:cNvSpPr txBox="1">
            <a:spLocks noChangeArrowheads="1"/>
          </p:cNvSpPr>
          <p:nvPr/>
        </p:nvSpPr>
        <p:spPr bwMode="auto">
          <a:xfrm>
            <a:off x="-36512" y="61754"/>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
        <p:nvSpPr>
          <p:cNvPr id="2" name="矩形 1"/>
          <p:cNvSpPr/>
          <p:nvPr/>
        </p:nvSpPr>
        <p:spPr>
          <a:xfrm>
            <a:off x="899592" y="1729610"/>
            <a:ext cx="7992888" cy="763286"/>
          </a:xfrm>
          <a:prstGeom prst="rect">
            <a:avLst/>
          </a:prstGeom>
        </p:spPr>
        <p:txBody>
          <a:bodyPr wrap="square">
            <a:spAutoFit/>
          </a:bodyPr>
          <a:lstStyle/>
          <a:p>
            <a:pPr marL="363538" lvl="0" indent="-363538" defTabSz="971550" fontAlgn="base">
              <a:lnSpc>
                <a:spcPct val="90000"/>
              </a:lnSpc>
              <a:spcBef>
                <a:spcPct val="20000"/>
              </a:spcBef>
              <a:spcAft>
                <a:spcPct val="0"/>
              </a:spcAft>
              <a:buFont typeface="Arial" pitchFamily="34" charset="0"/>
              <a:buChar char="•"/>
            </a:pPr>
            <a:r>
              <a:rPr lang="en-US" altLang="zh-CN" sz="2400" dirty="0">
                <a:solidFill>
                  <a:prstClr val="black"/>
                </a:solidFill>
                <a:cs typeface="Calibri"/>
              </a:rPr>
              <a:t>Using special methods, equipment, and resources to provide education for people with disabilities.</a:t>
            </a:r>
          </a:p>
        </p:txBody>
      </p:sp>
      <p:pic>
        <p:nvPicPr>
          <p:cNvPr id="3" name="图片 2"/>
          <p:cNvPicPr>
            <a:picLocks noChangeAspect="1"/>
          </p:cNvPicPr>
          <p:nvPr/>
        </p:nvPicPr>
        <p:blipFill rotWithShape="1">
          <a:blip r:embed="rId2"/>
          <a:srcRect l="25572" t="12535" r="22779" b="5298"/>
          <a:stretch/>
        </p:blipFill>
        <p:spPr>
          <a:xfrm>
            <a:off x="323528" y="2844874"/>
            <a:ext cx="2919655" cy="3752478"/>
          </a:xfrm>
          <a:prstGeom prst="ellipse">
            <a:avLst/>
          </a:prstGeom>
          <a:ln>
            <a:noFill/>
          </a:ln>
          <a:effectLst>
            <a:softEdge rad="112500"/>
          </a:effectLst>
        </p:spPr>
      </p:pic>
      <p:sp>
        <p:nvSpPr>
          <p:cNvPr id="5" name="文本框 4"/>
          <p:cNvSpPr txBox="1"/>
          <p:nvPr/>
        </p:nvSpPr>
        <p:spPr bwMode="auto">
          <a:xfrm>
            <a:off x="517847" y="6361758"/>
            <a:ext cx="184666" cy="379591"/>
          </a:xfrm>
          <a:prstGeom prst="rect">
            <a:avLst/>
          </a:prstGeom>
          <a:noFill/>
          <a:ln w="9525">
            <a:noFill/>
            <a:miter lim="800000"/>
            <a:headEnd/>
            <a:tailEnd/>
          </a:ln>
          <a:effectLst/>
        </p:spPr>
        <p:txBody>
          <a:bodyPr wrap="none" rtlCol="0">
            <a:spAutoFit/>
          </a:bodyPr>
          <a:lstStyle/>
          <a:p>
            <a:pPr defTabSz="877888">
              <a:lnSpc>
                <a:spcPct val="120000"/>
              </a:lnSpc>
            </a:pPr>
            <a:endParaRPr kumimoji="1" lang="zh-CN" altLang="en-US" sz="1600" dirty="0">
              <a:solidFill>
                <a:srgbClr val="772C03"/>
              </a:solidFill>
              <a:latin typeface="Arial" pitchFamily="34" charset="0"/>
              <a:ea typeface="微软雅黑" pitchFamily="34" charset="-122"/>
              <a:cs typeface="Arial" pitchFamily="34" charset="0"/>
            </a:endParaRPr>
          </a:p>
        </p:txBody>
      </p:sp>
    </p:spTree>
    <p:extLst>
      <p:ext uri="{BB962C8B-B14F-4D97-AF65-F5344CB8AC3E}">
        <p14:creationId xmlns="" xmlns:p14="http://schemas.microsoft.com/office/powerpoint/2010/main" val="42497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3827">
                                            <p:txEl>
                                              <p:pRg st="0" end="0"/>
                                            </p:txEl>
                                          </p:spTgt>
                                        </p:tgtEl>
                                        <p:attrNameLst>
                                          <p:attrName>style.visibility</p:attrName>
                                        </p:attrNameLst>
                                      </p:cBhvr>
                                      <p:to>
                                        <p:strVal val="visible"/>
                                      </p:to>
                                    </p:set>
                                    <p:animEffect transition="in" filter="fade">
                                      <p:cBhvr>
                                        <p:cTn id="13" dur="500"/>
                                        <p:tgtEl>
                                          <p:spTgt spid="33382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3827">
                                            <p:txEl>
                                              <p:pRg st="1" end="1"/>
                                            </p:txEl>
                                          </p:spTgt>
                                        </p:tgtEl>
                                        <p:attrNameLst>
                                          <p:attrName>style.visibility</p:attrName>
                                        </p:attrNameLst>
                                      </p:cBhvr>
                                      <p:to>
                                        <p:strVal val="visible"/>
                                      </p:to>
                                    </p:set>
                                    <p:animEffect transition="in" filter="fade">
                                      <p:cBhvr>
                                        <p:cTn id="16" dur="500"/>
                                        <p:tgtEl>
                                          <p:spTgt spid="33382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3827">
                                            <p:txEl>
                                              <p:pRg st="2" end="2"/>
                                            </p:txEl>
                                          </p:spTgt>
                                        </p:tgtEl>
                                        <p:attrNameLst>
                                          <p:attrName>style.visibility</p:attrName>
                                        </p:attrNameLst>
                                      </p:cBhvr>
                                      <p:to>
                                        <p:strVal val="visible"/>
                                      </p:to>
                                    </p:set>
                                    <p:animEffect transition="in" filter="fade">
                                      <p:cBhvr>
                                        <p:cTn id="19" dur="500"/>
                                        <p:tgtEl>
                                          <p:spTgt spid="3338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uiExpand="1" build="p"/>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Rot="1" noChangeArrowheads="1"/>
          </p:cNvSpPr>
          <p:nvPr>
            <p:ph type="title" idx="4294967295"/>
          </p:nvPr>
        </p:nvSpPr>
        <p:spPr>
          <a:xfrm>
            <a:off x="1537320" y="1196752"/>
            <a:ext cx="6203032" cy="576064"/>
          </a:xfrm>
          <a:prstGeom prst="rect">
            <a:avLst/>
          </a:prstGeom>
        </p:spPr>
        <p:txBody>
          <a:bodyPr/>
          <a:lstStyle/>
          <a:p>
            <a:r>
              <a:rPr lang="en-US" altLang="zh-CN" sz="2400" b="1" dirty="0" smtClean="0">
                <a:solidFill>
                  <a:schemeClr val="accent6">
                    <a:lumMod val="50000"/>
                  </a:schemeClr>
                </a:solidFill>
                <a:latin typeface="Calibri"/>
                <a:cs typeface="Calibri"/>
              </a:rPr>
              <a:t>Vocational Education</a:t>
            </a:r>
            <a:endParaRPr lang="en-US" altLang="zh-CN" sz="2400" b="1" dirty="0">
              <a:solidFill>
                <a:schemeClr val="accent6">
                  <a:lumMod val="50000"/>
                </a:schemeClr>
              </a:solidFill>
              <a:latin typeface="Calibri"/>
              <a:cs typeface="Calibri"/>
            </a:endParaRPr>
          </a:p>
        </p:txBody>
      </p:sp>
      <p:sp>
        <p:nvSpPr>
          <p:cNvPr id="334851" name="Rectangle 3"/>
          <p:cNvSpPr>
            <a:spLocks noGrp="1" noChangeArrowheads="1"/>
          </p:cNvSpPr>
          <p:nvPr>
            <p:ph idx="4294967295"/>
          </p:nvPr>
        </p:nvSpPr>
        <p:spPr>
          <a:xfrm>
            <a:off x="529208" y="2060848"/>
            <a:ext cx="5410944" cy="4525963"/>
          </a:xfrm>
          <a:prstGeom prst="rect">
            <a:avLst/>
          </a:prstGeom>
        </p:spPr>
        <p:txBody>
          <a:bodyPr/>
          <a:lstStyle/>
          <a:p>
            <a:r>
              <a:rPr lang="en-US" altLang="zh-CN" sz="2400" b="0" dirty="0" smtClean="0">
                <a:latin typeface="Calibri"/>
                <a:cs typeface="Calibri"/>
              </a:rPr>
              <a:t>Mainly </a:t>
            </a:r>
            <a:r>
              <a:rPr lang="en-US" altLang="zh-CN" sz="2400" dirty="0" smtClean="0">
                <a:latin typeface="Calibri"/>
                <a:cs typeface="Calibri"/>
              </a:rPr>
              <a:t>carried out by </a:t>
            </a:r>
            <a:r>
              <a:rPr lang="en-US" altLang="zh-CN" sz="2400" b="0" dirty="0" smtClean="0">
                <a:latin typeface="Calibri"/>
                <a:cs typeface="Calibri"/>
              </a:rPr>
              <a:t>advanced </a:t>
            </a:r>
            <a:r>
              <a:rPr lang="en-US" altLang="zh-CN" sz="2400" b="0" dirty="0">
                <a:latin typeface="Calibri"/>
                <a:cs typeface="Calibri"/>
              </a:rPr>
              <a:t>vocational schools, secondary technical schools, skilled workers’ schools, vocational middle schools, job training centers, and other technical training </a:t>
            </a:r>
            <a:r>
              <a:rPr lang="en-US" altLang="zh-CN" sz="2400" b="0" dirty="0" smtClean="0">
                <a:latin typeface="Calibri"/>
                <a:cs typeface="Calibri"/>
              </a:rPr>
              <a:t>schools.</a:t>
            </a:r>
          </a:p>
          <a:p>
            <a:r>
              <a:rPr lang="en-US" altLang="zh-CN" sz="2400" dirty="0">
                <a:latin typeface="Calibri"/>
                <a:cs typeface="Calibri"/>
              </a:rPr>
              <a:t>R</a:t>
            </a:r>
            <a:r>
              <a:rPr lang="en-US" altLang="zh-CN" sz="2400" b="0" dirty="0" smtClean="0">
                <a:latin typeface="Calibri"/>
                <a:cs typeface="Calibri"/>
              </a:rPr>
              <a:t>un </a:t>
            </a:r>
            <a:r>
              <a:rPr lang="en-US" altLang="zh-CN" sz="2400" b="0" dirty="0">
                <a:latin typeface="Calibri"/>
                <a:cs typeface="Calibri"/>
              </a:rPr>
              <a:t>by community groups or </a:t>
            </a:r>
            <a:r>
              <a:rPr lang="en-US" altLang="zh-CN" sz="2400" b="0" dirty="0" smtClean="0">
                <a:latin typeface="Calibri"/>
                <a:cs typeface="Calibri"/>
              </a:rPr>
              <a:t>individuals</a:t>
            </a:r>
          </a:p>
          <a:p>
            <a:r>
              <a:rPr lang="en-US" altLang="zh-CN" sz="2400" dirty="0"/>
              <a:t>H</a:t>
            </a:r>
            <a:r>
              <a:rPr lang="en-US" altLang="zh-CN" sz="2400" dirty="0" smtClean="0"/>
              <a:t>ighly </a:t>
            </a:r>
            <a:r>
              <a:rPr lang="en-US" altLang="zh-CN" sz="2400" dirty="0"/>
              <a:t>valued for its employment-enhancing effect. </a:t>
            </a:r>
          </a:p>
          <a:p>
            <a:pPr marL="0" indent="0">
              <a:buNone/>
            </a:pPr>
            <a:endParaRPr lang="en-US" altLang="zh-CN" sz="2400" b="0" dirty="0" smtClean="0">
              <a:latin typeface="Calibri"/>
              <a:cs typeface="Calibri"/>
            </a:endParaRPr>
          </a:p>
        </p:txBody>
      </p:sp>
      <p:sp>
        <p:nvSpPr>
          <p:cNvPr id="4" name="TextBox 8"/>
          <p:cNvSpPr txBox="1">
            <a:spLocks noChangeArrowheads="1"/>
          </p:cNvSpPr>
          <p:nvPr/>
        </p:nvSpPr>
        <p:spPr bwMode="auto">
          <a:xfrm>
            <a:off x="-36512" y="61754"/>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pic>
        <p:nvPicPr>
          <p:cNvPr id="2" name="图片 1"/>
          <p:cNvPicPr>
            <a:picLocks noChangeAspect="1"/>
          </p:cNvPicPr>
          <p:nvPr/>
        </p:nvPicPr>
        <p:blipFill rotWithShape="1">
          <a:blip r:embed="rId2"/>
          <a:srcRect l="14476" r="21204"/>
          <a:stretch/>
        </p:blipFill>
        <p:spPr>
          <a:xfrm>
            <a:off x="6006357" y="2348880"/>
            <a:ext cx="2814115" cy="3480296"/>
          </a:xfrm>
          <a:prstGeom prst="rect">
            <a:avLst/>
          </a:prstGeom>
        </p:spPr>
      </p:pic>
    </p:spTree>
    <p:extLst>
      <p:ext uri="{BB962C8B-B14F-4D97-AF65-F5344CB8AC3E}">
        <p14:creationId xmlns="" xmlns:p14="http://schemas.microsoft.com/office/powerpoint/2010/main" val="334333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34851">
                                            <p:txEl>
                                              <p:pRg st="0" end="0"/>
                                            </p:txEl>
                                          </p:spTgt>
                                        </p:tgtEl>
                                        <p:attrNameLst>
                                          <p:attrName>style.visibility</p:attrName>
                                        </p:attrNameLst>
                                      </p:cBhvr>
                                      <p:to>
                                        <p:strVal val="visible"/>
                                      </p:to>
                                    </p:set>
                                    <p:animEffect transition="in" filter="diamond(in)">
                                      <p:cBhvr>
                                        <p:cTn id="7" dur="500"/>
                                        <p:tgtEl>
                                          <p:spTgt spid="334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34851">
                                            <p:txEl>
                                              <p:pRg st="1" end="1"/>
                                            </p:txEl>
                                          </p:spTgt>
                                        </p:tgtEl>
                                        <p:attrNameLst>
                                          <p:attrName>style.visibility</p:attrName>
                                        </p:attrNameLst>
                                      </p:cBhvr>
                                      <p:to>
                                        <p:strVal val="visible"/>
                                      </p:to>
                                    </p:set>
                                    <p:animEffect transition="in" filter="diamond(in)">
                                      <p:cBhvr>
                                        <p:cTn id="12" dur="500"/>
                                        <p:tgtEl>
                                          <p:spTgt spid="334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34851">
                                            <p:txEl>
                                              <p:pRg st="2" end="2"/>
                                            </p:txEl>
                                          </p:spTgt>
                                        </p:tgtEl>
                                        <p:attrNameLst>
                                          <p:attrName>style.visibility</p:attrName>
                                        </p:attrNameLst>
                                      </p:cBhvr>
                                      <p:to>
                                        <p:strVal val="visible"/>
                                      </p:to>
                                    </p:set>
                                    <p:animEffect transition="in" filter="diamond(in)">
                                      <p:cBhvr>
                                        <p:cTn id="17" dur="500"/>
                                        <p:tgtEl>
                                          <p:spTgt spid="334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idx="4294967295"/>
          </p:nvPr>
        </p:nvSpPr>
        <p:spPr>
          <a:xfrm>
            <a:off x="590872" y="1711349"/>
            <a:ext cx="8229600" cy="4525963"/>
          </a:xfrm>
          <a:prstGeom prst="rect">
            <a:avLst/>
          </a:prstGeom>
        </p:spPr>
        <p:txBody>
          <a:bodyPr/>
          <a:lstStyle/>
          <a:p>
            <a:pPr>
              <a:lnSpc>
                <a:spcPct val="90000"/>
              </a:lnSpc>
            </a:pPr>
            <a:r>
              <a:rPr lang="en-US" altLang="zh-CN" sz="2400" dirty="0">
                <a:latin typeface="Calibri"/>
                <a:cs typeface="Calibri"/>
              </a:rPr>
              <a:t>A</a:t>
            </a:r>
            <a:r>
              <a:rPr lang="en-US" altLang="zh-CN" sz="2400" b="0" dirty="0" smtClean="0">
                <a:latin typeface="Calibri"/>
                <a:cs typeface="Calibri"/>
              </a:rPr>
              <a:t>n </a:t>
            </a:r>
            <a:r>
              <a:rPr lang="en-US" altLang="zh-CN" sz="2400" b="0" dirty="0">
                <a:latin typeface="Calibri"/>
                <a:cs typeface="Calibri"/>
              </a:rPr>
              <a:t>important component of China's educational </a:t>
            </a:r>
            <a:r>
              <a:rPr lang="en-US" altLang="zh-CN" sz="2400" b="0" dirty="0" smtClean="0">
                <a:latin typeface="Calibri"/>
                <a:cs typeface="Calibri"/>
              </a:rPr>
              <a:t>strategy</a:t>
            </a:r>
          </a:p>
          <a:p>
            <a:pPr>
              <a:lnSpc>
                <a:spcPct val="90000"/>
              </a:lnSpc>
            </a:pPr>
            <a:r>
              <a:rPr lang="en-US" altLang="zh-CN" sz="2400" dirty="0" smtClean="0"/>
              <a:t>Clauses </a:t>
            </a:r>
            <a:r>
              <a:rPr lang="en-US" altLang="zh-CN" sz="2400" dirty="0"/>
              <a:t>to </a:t>
            </a:r>
            <a:r>
              <a:rPr lang="en-US" altLang="zh-CN" sz="2400" dirty="0" smtClean="0"/>
              <a:t>help</a:t>
            </a:r>
            <a:r>
              <a:rPr lang="zh-CN" altLang="en-US" sz="2400" dirty="0" smtClean="0"/>
              <a:t> </a:t>
            </a:r>
            <a:r>
              <a:rPr lang="en-US" altLang="zh-CN" sz="2400" dirty="0" smtClean="0"/>
              <a:t>its</a:t>
            </a:r>
            <a:r>
              <a:rPr lang="zh-CN" altLang="en-US" sz="2400" dirty="0" smtClean="0"/>
              <a:t> </a:t>
            </a:r>
            <a:r>
              <a:rPr lang="en-US" altLang="zh-CN" sz="2400" dirty="0" smtClean="0"/>
              <a:t>develop have </a:t>
            </a:r>
            <a:r>
              <a:rPr lang="en-US" altLang="zh-CN" sz="2400" dirty="0"/>
              <a:t>been clearly </a:t>
            </a:r>
            <a:r>
              <a:rPr lang="en-US" altLang="zh-CN" sz="2400" dirty="0" smtClean="0"/>
              <a:t>stipulated</a:t>
            </a:r>
            <a:r>
              <a:rPr lang="zh-CN" altLang="en-US" sz="2400" dirty="0" smtClean="0"/>
              <a:t> </a:t>
            </a:r>
            <a:r>
              <a:rPr lang="en-US" altLang="zh-CN" sz="2400" dirty="0"/>
              <a:t>In the </a:t>
            </a:r>
            <a:r>
              <a:rPr lang="en-US" altLang="zh-CN" sz="2400" dirty="0" smtClean="0"/>
              <a:t>Constitution.</a:t>
            </a:r>
          </a:p>
          <a:p>
            <a:pPr>
              <a:lnSpc>
                <a:spcPct val="90000"/>
              </a:lnSpc>
            </a:pPr>
            <a:r>
              <a:rPr lang="en-US" altLang="zh-CN" sz="2400" dirty="0" smtClean="0"/>
              <a:t>Administrative </a:t>
            </a:r>
            <a:r>
              <a:rPr lang="en-US" altLang="zh-CN" sz="2400" dirty="0"/>
              <a:t>organs have been set up </a:t>
            </a:r>
            <a:r>
              <a:rPr lang="en-US" altLang="zh-CN" sz="2400" dirty="0" smtClean="0"/>
              <a:t>for </a:t>
            </a:r>
            <a:r>
              <a:rPr lang="en-US" altLang="zh-CN" sz="2400" dirty="0"/>
              <a:t>implementing the country’s </a:t>
            </a:r>
            <a:r>
              <a:rPr lang="en-US" altLang="zh-CN" sz="2400" dirty="0" smtClean="0"/>
              <a:t>policies concerning this issue. </a:t>
            </a:r>
          </a:p>
          <a:p>
            <a:pPr>
              <a:lnSpc>
                <a:spcPct val="90000"/>
              </a:lnSpc>
            </a:pPr>
            <a:r>
              <a:rPr lang="en-US" altLang="zh-CN" sz="2400" dirty="0" smtClean="0"/>
              <a:t>The government has been studying and solving the </a:t>
            </a:r>
            <a:r>
              <a:rPr lang="en-US" altLang="zh-CN" sz="2400" dirty="0"/>
              <a:t>unique </a:t>
            </a:r>
            <a:r>
              <a:rPr lang="en-US" altLang="zh-CN" sz="2400" dirty="0" smtClean="0"/>
              <a:t>problems related  to it. </a:t>
            </a:r>
          </a:p>
          <a:p>
            <a:pPr>
              <a:lnSpc>
                <a:spcPct val="90000"/>
              </a:lnSpc>
            </a:pPr>
            <a:r>
              <a:rPr lang="en-US" altLang="zh-CN" sz="2400" dirty="0" smtClean="0"/>
              <a:t>Government </a:t>
            </a:r>
            <a:r>
              <a:rPr lang="en-US" altLang="zh-CN" sz="2400" dirty="0"/>
              <a:t>funds have been allocated ( </a:t>
            </a:r>
            <a:r>
              <a:rPr lang="zh-CN" altLang="en-US" sz="2400" dirty="0"/>
              <a:t>划拨 </a:t>
            </a:r>
            <a:r>
              <a:rPr lang="en-US" altLang="zh-CN" sz="2400" dirty="0"/>
              <a:t>) to meet its expenditure needs. </a:t>
            </a:r>
          </a:p>
          <a:p>
            <a:pPr>
              <a:lnSpc>
                <a:spcPct val="90000"/>
              </a:lnSpc>
            </a:pPr>
            <a:r>
              <a:rPr lang="en-US" altLang="zh-CN" sz="2400" dirty="0">
                <a:latin typeface="Calibri"/>
                <a:cs typeface="Calibri"/>
              </a:rPr>
              <a:t>A</a:t>
            </a:r>
            <a:r>
              <a:rPr lang="en-US" altLang="zh-CN" sz="2400" b="0" dirty="0" smtClean="0">
                <a:latin typeface="Calibri"/>
                <a:cs typeface="Calibri"/>
              </a:rPr>
              <a:t> </a:t>
            </a:r>
            <a:r>
              <a:rPr lang="en-US" altLang="zh-CN" sz="2400" b="0" dirty="0">
                <a:latin typeface="Calibri"/>
                <a:cs typeface="Calibri"/>
              </a:rPr>
              <a:t>large number of ethnic people </a:t>
            </a:r>
            <a:r>
              <a:rPr lang="en-US" altLang="zh-CN" sz="2400" dirty="0" smtClean="0">
                <a:cs typeface="Calibri"/>
              </a:rPr>
              <a:t>have been </a:t>
            </a:r>
            <a:r>
              <a:rPr lang="en-US" altLang="zh-CN" sz="2400" dirty="0">
                <a:cs typeface="Calibri"/>
              </a:rPr>
              <a:t>trained with </a:t>
            </a:r>
            <a:r>
              <a:rPr lang="en-US" altLang="zh-CN" sz="2400" b="0" dirty="0">
                <a:latin typeface="Calibri"/>
                <a:cs typeface="Calibri"/>
              </a:rPr>
              <a:t>special </a:t>
            </a:r>
            <a:r>
              <a:rPr lang="en-US" altLang="zh-CN" sz="2400" b="0" dirty="0" smtClean="0">
                <a:latin typeface="Calibri"/>
                <a:cs typeface="Calibri"/>
              </a:rPr>
              <a:t>skills and have </a:t>
            </a:r>
            <a:r>
              <a:rPr lang="en-US" altLang="zh-CN" sz="2400" b="0" dirty="0">
                <a:latin typeface="Calibri"/>
                <a:cs typeface="Calibri"/>
              </a:rPr>
              <a:t>made a great contribution to the </a:t>
            </a:r>
            <a:r>
              <a:rPr lang="en-US" altLang="zh-CN" sz="2400" b="0" dirty="0" smtClean="0">
                <a:latin typeface="Calibri"/>
                <a:cs typeface="Calibri"/>
              </a:rPr>
              <a:t>development </a:t>
            </a:r>
            <a:r>
              <a:rPr lang="en-US" altLang="zh-CN" sz="2400" b="0" dirty="0">
                <a:latin typeface="Calibri"/>
                <a:cs typeface="Calibri"/>
              </a:rPr>
              <a:t>of ethnic regions and China.</a:t>
            </a:r>
          </a:p>
        </p:txBody>
      </p:sp>
      <p:sp>
        <p:nvSpPr>
          <p:cNvPr id="4" name="Rectangle 2"/>
          <p:cNvSpPr txBox="1">
            <a:spLocks noRot="1" noChangeArrowheads="1"/>
          </p:cNvSpPr>
          <p:nvPr/>
        </p:nvSpPr>
        <p:spPr>
          <a:xfrm>
            <a:off x="1537320" y="1124744"/>
            <a:ext cx="6203032" cy="576064"/>
          </a:xfrm>
          <a:prstGeom prst="rect">
            <a:avLst/>
          </a:prstGeom>
        </p:spPr>
        <p:txBody>
          <a:bodyPr/>
          <a:lstStyle>
            <a:lvl1pPr algn="ctr" defTabSz="971550" rtl="0" eaLnBrk="1" fontAlgn="base" hangingPunct="1">
              <a:spcBef>
                <a:spcPct val="0"/>
              </a:spcBef>
              <a:spcAft>
                <a:spcPct val="0"/>
              </a:spcAft>
              <a:defRPr sz="4700" kern="1200">
                <a:solidFill>
                  <a:schemeClr val="tx1"/>
                </a:solidFill>
                <a:latin typeface="+mj-lt"/>
                <a:ea typeface="+mj-ea"/>
                <a:cs typeface="+mj-cs"/>
              </a:defRPr>
            </a:lvl1pPr>
            <a:lvl2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2pPr>
            <a:lvl3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3pPr>
            <a:lvl4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4pPr>
            <a:lvl5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5pPr>
            <a:lvl6pPr marL="4572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6pPr>
            <a:lvl7pPr marL="9144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7pPr>
            <a:lvl8pPr marL="13716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8pPr>
            <a:lvl9pPr marL="18288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9pPr>
          </a:lstStyle>
          <a:p>
            <a:r>
              <a:rPr lang="en-US" altLang="zh-CN" sz="2400" b="1" dirty="0">
                <a:solidFill>
                  <a:schemeClr val="accent6">
                    <a:lumMod val="50000"/>
                  </a:schemeClr>
                </a:solidFill>
                <a:cs typeface="Calibri"/>
              </a:rPr>
              <a:t>Education </a:t>
            </a:r>
            <a:r>
              <a:rPr lang="en-US" altLang="zh-CN" sz="2400" b="1" dirty="0" smtClean="0">
                <a:solidFill>
                  <a:schemeClr val="accent6">
                    <a:lumMod val="50000"/>
                  </a:schemeClr>
                </a:solidFill>
                <a:cs typeface="Calibri"/>
              </a:rPr>
              <a:t>for Ethnic Minority Groups </a:t>
            </a:r>
            <a:endParaRPr lang="en-US" altLang="zh-CN" sz="2400" b="1" dirty="0">
              <a:solidFill>
                <a:schemeClr val="accent6">
                  <a:lumMod val="50000"/>
                </a:schemeClr>
              </a:solidFill>
              <a:latin typeface="Calibri"/>
              <a:cs typeface="Calibri"/>
            </a:endParaRPr>
          </a:p>
        </p:txBody>
      </p:sp>
      <p:sp>
        <p:nvSpPr>
          <p:cNvPr id="5" name="TextBox 8"/>
          <p:cNvSpPr txBox="1">
            <a:spLocks noChangeArrowheads="1"/>
          </p:cNvSpPr>
          <p:nvPr/>
        </p:nvSpPr>
        <p:spPr bwMode="auto">
          <a:xfrm>
            <a:off x="-36512" y="61754"/>
            <a:ext cx="3888432"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Present Education</a:t>
            </a:r>
          </a:p>
        </p:txBody>
      </p:sp>
    </p:spTree>
    <p:extLst>
      <p:ext uri="{BB962C8B-B14F-4D97-AF65-F5344CB8AC3E}">
        <p14:creationId xmlns="" xmlns:p14="http://schemas.microsoft.com/office/powerpoint/2010/main" val="3695607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35875">
                                            <p:txEl>
                                              <p:pRg st="0" end="0"/>
                                            </p:txEl>
                                          </p:spTgt>
                                        </p:tgtEl>
                                        <p:attrNameLst>
                                          <p:attrName>style.visibility</p:attrName>
                                        </p:attrNameLst>
                                      </p:cBhvr>
                                      <p:to>
                                        <p:strVal val="visible"/>
                                      </p:to>
                                    </p:set>
                                    <p:animEffect transition="in" filter="slide(fromBottom)">
                                      <p:cBhvr>
                                        <p:cTn id="7" dur="500"/>
                                        <p:tgtEl>
                                          <p:spTgt spid="335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35875">
                                            <p:txEl>
                                              <p:pRg st="1" end="1"/>
                                            </p:txEl>
                                          </p:spTgt>
                                        </p:tgtEl>
                                        <p:attrNameLst>
                                          <p:attrName>style.visibility</p:attrName>
                                        </p:attrNameLst>
                                      </p:cBhvr>
                                      <p:to>
                                        <p:strVal val="visible"/>
                                      </p:to>
                                    </p:set>
                                    <p:animEffect transition="in" filter="slide(fromBottom)">
                                      <p:cBhvr>
                                        <p:cTn id="12" dur="500"/>
                                        <p:tgtEl>
                                          <p:spTgt spid="3358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35875">
                                            <p:txEl>
                                              <p:pRg st="2" end="2"/>
                                            </p:txEl>
                                          </p:spTgt>
                                        </p:tgtEl>
                                        <p:attrNameLst>
                                          <p:attrName>style.visibility</p:attrName>
                                        </p:attrNameLst>
                                      </p:cBhvr>
                                      <p:to>
                                        <p:strVal val="visible"/>
                                      </p:to>
                                    </p:set>
                                    <p:animEffect transition="in" filter="slide(fromBottom)">
                                      <p:cBhvr>
                                        <p:cTn id="17" dur="500"/>
                                        <p:tgtEl>
                                          <p:spTgt spid="3358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335875">
                                            <p:txEl>
                                              <p:pRg st="3" end="3"/>
                                            </p:txEl>
                                          </p:spTgt>
                                        </p:tgtEl>
                                        <p:attrNameLst>
                                          <p:attrName>style.visibility</p:attrName>
                                        </p:attrNameLst>
                                      </p:cBhvr>
                                      <p:to>
                                        <p:strVal val="visible"/>
                                      </p:to>
                                    </p:set>
                                    <p:animEffect transition="in" filter="slide(fromBottom)">
                                      <p:cBhvr>
                                        <p:cTn id="22" dur="500"/>
                                        <p:tgtEl>
                                          <p:spTgt spid="3358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35875">
                                            <p:txEl>
                                              <p:pRg st="4" end="4"/>
                                            </p:txEl>
                                          </p:spTgt>
                                        </p:tgtEl>
                                        <p:attrNameLst>
                                          <p:attrName>style.visibility</p:attrName>
                                        </p:attrNameLst>
                                      </p:cBhvr>
                                      <p:to>
                                        <p:strVal val="visible"/>
                                      </p:to>
                                    </p:set>
                                    <p:animEffect transition="in" filter="slide(fromBottom)">
                                      <p:cBhvr>
                                        <p:cTn id="27" dur="500"/>
                                        <p:tgtEl>
                                          <p:spTgt spid="3358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335875">
                                            <p:txEl>
                                              <p:pRg st="5" end="5"/>
                                            </p:txEl>
                                          </p:spTgt>
                                        </p:tgtEl>
                                        <p:attrNameLst>
                                          <p:attrName>style.visibility</p:attrName>
                                        </p:attrNameLst>
                                      </p:cBhvr>
                                      <p:to>
                                        <p:strVal val="visible"/>
                                      </p:to>
                                    </p:set>
                                    <p:animEffect transition="in" filter="slide(fromBottom)">
                                      <p:cBhvr>
                                        <p:cTn id="32" dur="500"/>
                                        <p:tgtEl>
                                          <p:spTgt spid="3358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headEnd/>
            <a:tailEnd/>
          </a:ln>
        </p:spPr>
        <p:txBody>
          <a:bodyPr/>
          <a:lstStyle/>
          <a:p>
            <a:fld id="{1199A1A6-EF60-4BD5-8CF6-6D5B9433BF84}" type="slidenum">
              <a:rPr lang="zh-CN" altLang="en-US"/>
              <a:pPr/>
              <a:t>3</a:t>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890136"/>
            <a:ext cx="2208213" cy="1967864"/>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2308860"/>
          </a:xfrm>
          <a:prstGeom prst="rect">
            <a:avLst/>
          </a:prstGeom>
          <a:noFill/>
          <a:ln w="9525">
            <a:noFill/>
            <a:miter lim="800000"/>
            <a:headEnd/>
            <a:tailEnd/>
          </a:ln>
        </p:spPr>
      </p:pic>
      <p:sp>
        <p:nvSpPr>
          <p:cNvPr id="16" name="TextBox 8"/>
          <p:cNvSpPr txBox="1">
            <a:spLocks noChangeArrowheads="1"/>
          </p:cNvSpPr>
          <p:nvPr/>
        </p:nvSpPr>
        <p:spPr bwMode="auto">
          <a:xfrm>
            <a:off x="142875" y="133762"/>
            <a:ext cx="1723549" cy="630942"/>
          </a:xfrm>
          <a:prstGeom prst="rect">
            <a:avLst/>
          </a:prstGeom>
          <a:noFill/>
          <a:ln w="9525">
            <a:noFill/>
            <a:miter lim="800000"/>
            <a:headEnd/>
            <a:tailEnd/>
          </a:ln>
        </p:spPr>
        <p:txBody>
          <a:bodyPr wrap="none">
            <a:spAutoFit/>
          </a:bodyPr>
          <a:lstStyle/>
          <a:p>
            <a:pPr algn="ctr" defTabSz="877888" eaLnBrk="1" hangingPunct="1">
              <a:lnSpc>
                <a:spcPct val="120000"/>
              </a:lnSpc>
            </a:pPr>
            <a:r>
              <a:rPr lang="zh-CN" altLang="en-US" sz="3000" dirty="0" smtClean="0">
                <a:solidFill>
                  <a:srgbClr val="772C03"/>
                </a:solidFill>
                <a:latin typeface="经典繁毛楷" pitchFamily="49" charset="-122"/>
                <a:ea typeface="经典繁毛楷" pitchFamily="49" charset="-122"/>
              </a:rPr>
              <a:t>学习目标</a:t>
            </a:r>
            <a:endParaRPr lang="zh-CN" altLang="en-US" sz="3000" dirty="0">
              <a:solidFill>
                <a:srgbClr val="772C03"/>
              </a:solidFill>
              <a:latin typeface="经典繁毛楷" pitchFamily="49" charset="-122"/>
              <a:ea typeface="经典繁毛楷" pitchFamily="49" charset="-122"/>
            </a:endParaRPr>
          </a:p>
        </p:txBody>
      </p:sp>
      <p:sp>
        <p:nvSpPr>
          <p:cNvPr id="17" name="矩形 16"/>
          <p:cNvSpPr/>
          <p:nvPr/>
        </p:nvSpPr>
        <p:spPr>
          <a:xfrm>
            <a:off x="1691680" y="2204784"/>
            <a:ext cx="8496944" cy="2523768"/>
          </a:xfrm>
          <a:prstGeom prst="rect">
            <a:avLst/>
          </a:prstGeom>
        </p:spPr>
        <p:txBody>
          <a:bodyPr wrap="square">
            <a:spAutoFit/>
          </a:bodyPr>
          <a:lstStyle/>
          <a:p>
            <a:pPr>
              <a:spcAft>
                <a:spcPts val="1200"/>
              </a:spcAft>
              <a:buSzPct val="75000"/>
              <a:buFont typeface="Wingdings" pitchFamily="2" charset="2"/>
              <a:buChar char="l"/>
            </a:pPr>
            <a:r>
              <a:rPr lang="en-US" altLang="zh-CN" sz="3200" dirty="0" smtClean="0">
                <a:solidFill>
                  <a:schemeClr val="accent6">
                    <a:lumMod val="50000"/>
                  </a:schemeClr>
                </a:solidFill>
                <a:latin typeface="楷体" pitchFamily="49" charset="-122"/>
                <a:ea typeface="楷体" pitchFamily="49" charset="-122"/>
              </a:rPr>
              <a:t> </a:t>
            </a:r>
            <a:r>
              <a:rPr lang="zh-CN" altLang="en-US" sz="3200" dirty="0" smtClean="0">
                <a:solidFill>
                  <a:schemeClr val="accent6">
                    <a:lumMod val="50000"/>
                  </a:schemeClr>
                </a:solidFill>
                <a:latin typeface="楷体" pitchFamily="49" charset="-122"/>
                <a:ea typeface="楷体" pitchFamily="49" charset="-122"/>
              </a:rPr>
              <a:t>了解中国教育发展简史</a:t>
            </a:r>
            <a:r>
              <a:rPr lang="en-US" altLang="zh-CN" sz="3200" dirty="0">
                <a:solidFill>
                  <a:schemeClr val="accent6">
                    <a:lumMod val="50000"/>
                  </a:schemeClr>
                </a:solidFill>
                <a:latin typeface="楷体" pitchFamily="49" charset="-122"/>
                <a:ea typeface="楷体" pitchFamily="49" charset="-122"/>
              </a:rPr>
              <a:t>;</a:t>
            </a:r>
          </a:p>
          <a:p>
            <a:pPr>
              <a:spcAft>
                <a:spcPts val="1200"/>
              </a:spcAft>
              <a:buSzPct val="75000"/>
              <a:buFont typeface="Wingdings" pitchFamily="2" charset="2"/>
              <a:buChar char="l"/>
            </a:pPr>
            <a:r>
              <a:rPr lang="en-US" altLang="zh-CN" sz="3200" dirty="0" smtClean="0">
                <a:solidFill>
                  <a:schemeClr val="accent6">
                    <a:lumMod val="50000"/>
                  </a:schemeClr>
                </a:solidFill>
                <a:latin typeface="楷体" pitchFamily="49" charset="-122"/>
                <a:ea typeface="楷体" pitchFamily="49" charset="-122"/>
              </a:rPr>
              <a:t> </a:t>
            </a:r>
            <a:r>
              <a:rPr lang="zh-CN" altLang="en-US" sz="3200" dirty="0" smtClean="0">
                <a:solidFill>
                  <a:schemeClr val="accent6">
                    <a:lumMod val="50000"/>
                  </a:schemeClr>
                </a:solidFill>
                <a:latin typeface="楷体" pitchFamily="49" charset="-122"/>
                <a:ea typeface="楷体" pitchFamily="49" charset="-122"/>
              </a:rPr>
              <a:t>掌握</a:t>
            </a:r>
            <a:r>
              <a:rPr lang="zh-CN" altLang="en-US" sz="3200" dirty="0">
                <a:solidFill>
                  <a:schemeClr val="accent6">
                    <a:lumMod val="50000"/>
                  </a:schemeClr>
                </a:solidFill>
                <a:latin typeface="楷体" pitchFamily="49" charset="-122"/>
                <a:ea typeface="楷体" pitchFamily="49" charset="-122"/>
              </a:rPr>
              <a:t>古今教育有关常用术语</a:t>
            </a:r>
            <a:r>
              <a:rPr lang="en-US" altLang="zh-CN" sz="3200" dirty="0">
                <a:solidFill>
                  <a:schemeClr val="accent6">
                    <a:lumMod val="50000"/>
                  </a:schemeClr>
                </a:solidFill>
                <a:latin typeface="楷体" pitchFamily="49" charset="-122"/>
                <a:ea typeface="楷体" pitchFamily="49" charset="-122"/>
              </a:rPr>
              <a:t>;</a:t>
            </a:r>
          </a:p>
          <a:p>
            <a:pPr>
              <a:spcAft>
                <a:spcPts val="1200"/>
              </a:spcAft>
              <a:buSzPct val="75000"/>
              <a:buFont typeface="Wingdings" pitchFamily="2" charset="2"/>
              <a:buChar char="l"/>
            </a:pPr>
            <a:r>
              <a:rPr lang="en-US" altLang="zh-CN" sz="3200" dirty="0" smtClean="0">
                <a:solidFill>
                  <a:schemeClr val="accent6">
                    <a:lumMod val="50000"/>
                  </a:schemeClr>
                </a:solidFill>
                <a:latin typeface="楷体" pitchFamily="49" charset="-122"/>
                <a:ea typeface="楷体" pitchFamily="49" charset="-122"/>
              </a:rPr>
              <a:t> </a:t>
            </a:r>
            <a:r>
              <a:rPr lang="zh-CN" altLang="en-US" sz="3200" dirty="0" smtClean="0">
                <a:solidFill>
                  <a:schemeClr val="accent6">
                    <a:lumMod val="50000"/>
                  </a:schemeClr>
                </a:solidFill>
                <a:latin typeface="楷体" pitchFamily="49" charset="-122"/>
                <a:ea typeface="楷体" pitchFamily="49" charset="-122"/>
              </a:rPr>
              <a:t>探讨中国教育现状及心目中的</a:t>
            </a:r>
            <a:endParaRPr lang="en-GB" altLang="zh-CN" sz="3200" dirty="0" smtClean="0">
              <a:solidFill>
                <a:schemeClr val="accent6">
                  <a:lumMod val="50000"/>
                </a:schemeClr>
              </a:solidFill>
              <a:latin typeface="楷体" pitchFamily="49" charset="-122"/>
              <a:ea typeface="楷体" pitchFamily="49" charset="-122"/>
            </a:endParaRPr>
          </a:p>
          <a:p>
            <a:pPr>
              <a:spcAft>
                <a:spcPts val="1200"/>
              </a:spcAft>
              <a:buSzPct val="75000"/>
            </a:pPr>
            <a:r>
              <a:rPr lang="en-GB" altLang="zh-CN" sz="3200" dirty="0">
                <a:solidFill>
                  <a:schemeClr val="accent6">
                    <a:lumMod val="50000"/>
                  </a:schemeClr>
                </a:solidFill>
                <a:latin typeface="楷体" pitchFamily="49" charset="-122"/>
                <a:ea typeface="楷体" pitchFamily="49" charset="-122"/>
              </a:rPr>
              <a:t> </a:t>
            </a:r>
            <a:r>
              <a:rPr lang="en-GB" altLang="zh-CN" sz="3200" dirty="0" smtClean="0">
                <a:solidFill>
                  <a:schemeClr val="accent6">
                    <a:lumMod val="50000"/>
                  </a:schemeClr>
                </a:solidFill>
                <a:latin typeface="楷体" pitchFamily="49" charset="-122"/>
                <a:ea typeface="楷体" pitchFamily="49" charset="-122"/>
              </a:rPr>
              <a:t> </a:t>
            </a:r>
            <a:r>
              <a:rPr lang="zh-CN" altLang="en-US" sz="3200" dirty="0" smtClean="0">
                <a:solidFill>
                  <a:schemeClr val="accent6">
                    <a:lumMod val="50000"/>
                  </a:schemeClr>
                </a:solidFill>
                <a:latin typeface="楷体" pitchFamily="49" charset="-122"/>
                <a:ea typeface="楷体" pitchFamily="49" charset="-122"/>
              </a:rPr>
              <a:t>优秀教师标准</a:t>
            </a:r>
            <a:r>
              <a:rPr lang="zh-CN" altLang="en-US" sz="3200" dirty="0">
                <a:solidFill>
                  <a:schemeClr val="accent6">
                    <a:lumMod val="50000"/>
                  </a:schemeClr>
                </a:solidFill>
                <a:latin typeface="楷体" pitchFamily="49" charset="-122"/>
                <a:ea typeface="楷体" pitchFamily="49" charset="-122"/>
              </a:rPr>
              <a:t>。</a:t>
            </a:r>
          </a:p>
        </p:txBody>
      </p:sp>
    </p:spTree>
    <p:extLst>
      <p:ext uri="{BB962C8B-B14F-4D97-AF65-F5344CB8AC3E}">
        <p14:creationId xmlns="" xmlns:p14="http://schemas.microsoft.com/office/powerpoint/2010/main" val="36493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slide(from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slide(from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slide(fromLeft)">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slide(fromLeft)">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idx="4294967295"/>
          </p:nvPr>
        </p:nvSpPr>
        <p:spPr>
          <a:xfrm>
            <a:off x="251520" y="1711349"/>
            <a:ext cx="8875985" cy="4525963"/>
          </a:xfrm>
          <a:prstGeom prst="rect">
            <a:avLst/>
          </a:prstGeom>
        </p:spPr>
        <p:txBody>
          <a:bodyPr/>
          <a:lstStyle/>
          <a:p>
            <a:r>
              <a:rPr lang="en-US" altLang="zh-CN" sz="2400" dirty="0"/>
              <a:t>T</a:t>
            </a:r>
            <a:r>
              <a:rPr lang="en-US" altLang="zh-CN" sz="2400" dirty="0" smtClean="0"/>
              <a:t>he </a:t>
            </a:r>
            <a:r>
              <a:rPr lang="en-US" altLang="zh-CN" sz="2400" dirty="0"/>
              <a:t>reform and opening- up </a:t>
            </a:r>
            <a:r>
              <a:rPr lang="en-US" altLang="zh-CN" sz="2400" dirty="0" smtClean="0"/>
              <a:t>policy</a:t>
            </a:r>
            <a:r>
              <a:rPr lang="en-US" altLang="zh-CN" sz="2400" dirty="0"/>
              <a:t> </a:t>
            </a:r>
            <a:r>
              <a:rPr lang="en-US" altLang="zh-CN" sz="2400" dirty="0" smtClean="0"/>
              <a:t>encourages international </a:t>
            </a:r>
            <a:r>
              <a:rPr lang="en-US" altLang="zh-CN" sz="2400" dirty="0"/>
              <a:t>communication and cooperation in education </a:t>
            </a:r>
            <a:endParaRPr lang="en-US" altLang="zh-CN" sz="2400" dirty="0" smtClean="0"/>
          </a:p>
          <a:p>
            <a:r>
              <a:rPr lang="en-US" altLang="zh-CN" sz="2400" dirty="0" smtClean="0"/>
              <a:t>Now </a:t>
            </a:r>
            <a:r>
              <a:rPr lang="en-US" altLang="zh-CN" sz="2400" dirty="0"/>
              <a:t>going abroad to study is more and more popular among younger students. </a:t>
            </a:r>
            <a:endParaRPr lang="en-US" altLang="zh-CN" sz="2400" dirty="0" smtClean="0"/>
          </a:p>
          <a:p>
            <a:r>
              <a:rPr lang="en-US" altLang="zh-CN" sz="2400" dirty="0" smtClean="0"/>
              <a:t>Both </a:t>
            </a:r>
            <a:r>
              <a:rPr lang="en-US" altLang="zh-CN" sz="2400" dirty="0"/>
              <a:t>the quantity and scale are unprecedented in the history of China. </a:t>
            </a:r>
          </a:p>
          <a:p>
            <a:r>
              <a:rPr lang="en-US" altLang="zh-CN" sz="2400" dirty="0" smtClean="0"/>
              <a:t>Students who have studied </a:t>
            </a:r>
            <a:r>
              <a:rPr lang="en-US" altLang="zh-CN" sz="2400" dirty="0"/>
              <a:t>abroad </a:t>
            </a:r>
            <a:r>
              <a:rPr lang="en-US" altLang="zh-CN" sz="2400" dirty="0" smtClean="0"/>
              <a:t>are </a:t>
            </a:r>
            <a:r>
              <a:rPr lang="en-US" altLang="zh-CN" sz="2400" dirty="0"/>
              <a:t>an important intellectual resource for China. </a:t>
            </a:r>
          </a:p>
          <a:p>
            <a:endParaRPr lang="en-US" altLang="zh-CN" sz="2400" b="0" dirty="0">
              <a:latin typeface="Calibri"/>
              <a:cs typeface="Calibri"/>
            </a:endParaRPr>
          </a:p>
          <a:p>
            <a:endParaRPr lang="en-US" altLang="zh-CN" sz="2400" b="0" dirty="0">
              <a:latin typeface="Calibri"/>
              <a:cs typeface="Calibri"/>
            </a:endParaRPr>
          </a:p>
        </p:txBody>
      </p:sp>
      <p:sp>
        <p:nvSpPr>
          <p:cNvPr id="4" name="TextBox 8"/>
          <p:cNvSpPr txBox="1">
            <a:spLocks noChangeArrowheads="1"/>
          </p:cNvSpPr>
          <p:nvPr/>
        </p:nvSpPr>
        <p:spPr bwMode="auto">
          <a:xfrm>
            <a:off x="-36512" y="61754"/>
            <a:ext cx="7704856"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a:solidFill>
                  <a:srgbClr val="772C03"/>
                </a:solidFill>
                <a:latin typeface="Aharoni" pitchFamily="2" charset="-79"/>
                <a:ea typeface="经典繁毛楷" pitchFamily="49" charset="-122"/>
                <a:cs typeface="Aharoni" pitchFamily="2" charset="-79"/>
              </a:rPr>
              <a:t>International Exchanges and Cooperation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5" name="Rectangle 2"/>
          <p:cNvSpPr txBox="1">
            <a:spLocks noRot="1" noChangeArrowheads="1"/>
          </p:cNvSpPr>
          <p:nvPr/>
        </p:nvSpPr>
        <p:spPr>
          <a:xfrm>
            <a:off x="1475656" y="1052736"/>
            <a:ext cx="6203032" cy="576064"/>
          </a:xfrm>
          <a:prstGeom prst="rect">
            <a:avLst/>
          </a:prstGeom>
        </p:spPr>
        <p:txBody>
          <a:bodyPr/>
          <a:lstStyle>
            <a:lvl1pPr algn="ctr" defTabSz="971550" rtl="0" eaLnBrk="1" fontAlgn="base" hangingPunct="1">
              <a:spcBef>
                <a:spcPct val="0"/>
              </a:spcBef>
              <a:spcAft>
                <a:spcPct val="0"/>
              </a:spcAft>
              <a:defRPr sz="4700" kern="1200">
                <a:solidFill>
                  <a:schemeClr val="tx1"/>
                </a:solidFill>
                <a:latin typeface="+mj-lt"/>
                <a:ea typeface="+mj-ea"/>
                <a:cs typeface="+mj-cs"/>
              </a:defRPr>
            </a:lvl1pPr>
            <a:lvl2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2pPr>
            <a:lvl3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3pPr>
            <a:lvl4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4pPr>
            <a:lvl5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5pPr>
            <a:lvl6pPr marL="4572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6pPr>
            <a:lvl7pPr marL="9144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7pPr>
            <a:lvl8pPr marL="13716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8pPr>
            <a:lvl9pPr marL="18288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9pPr>
          </a:lstStyle>
          <a:p>
            <a:r>
              <a:rPr lang="en-US" altLang="zh-CN" sz="2400" b="1" dirty="0">
                <a:solidFill>
                  <a:schemeClr val="accent6">
                    <a:lumMod val="50000"/>
                  </a:schemeClr>
                </a:solidFill>
                <a:cs typeface="Calibri"/>
              </a:rPr>
              <a:t>Studying abroad</a:t>
            </a:r>
          </a:p>
        </p:txBody>
      </p:sp>
      <p:pic>
        <p:nvPicPr>
          <p:cNvPr id="2" name="图片 1"/>
          <p:cNvPicPr>
            <a:picLocks noChangeAspect="1"/>
          </p:cNvPicPr>
          <p:nvPr/>
        </p:nvPicPr>
        <p:blipFill>
          <a:blip r:embed="rId2"/>
          <a:stretch>
            <a:fillRect/>
          </a:stretch>
        </p:blipFill>
        <p:spPr>
          <a:xfrm>
            <a:off x="0" y="5013176"/>
            <a:ext cx="9144000" cy="1872208"/>
          </a:xfrm>
          <a:prstGeom prst="rect">
            <a:avLst/>
          </a:prstGeom>
        </p:spPr>
      </p:pic>
    </p:spTree>
    <p:extLst>
      <p:ext uri="{BB962C8B-B14F-4D97-AF65-F5344CB8AC3E}">
        <p14:creationId xmlns="" xmlns:p14="http://schemas.microsoft.com/office/powerpoint/2010/main" val="413682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Effect transition="in" filter="slide(fromBottom)">
                                      <p:cBhvr>
                                        <p:cTn id="7" dur="500"/>
                                        <p:tgtEl>
                                          <p:spTgt spid="336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36899">
                                            <p:txEl>
                                              <p:pRg st="1" end="1"/>
                                            </p:txEl>
                                          </p:spTgt>
                                        </p:tgtEl>
                                        <p:attrNameLst>
                                          <p:attrName>style.visibility</p:attrName>
                                        </p:attrNameLst>
                                      </p:cBhvr>
                                      <p:to>
                                        <p:strVal val="visible"/>
                                      </p:to>
                                    </p:set>
                                    <p:animEffect transition="in" filter="slide(fromBottom)">
                                      <p:cBhvr>
                                        <p:cTn id="12" dur="500"/>
                                        <p:tgtEl>
                                          <p:spTgt spid="3368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36899">
                                            <p:txEl>
                                              <p:pRg st="2" end="2"/>
                                            </p:txEl>
                                          </p:spTgt>
                                        </p:tgtEl>
                                        <p:attrNameLst>
                                          <p:attrName>style.visibility</p:attrName>
                                        </p:attrNameLst>
                                      </p:cBhvr>
                                      <p:to>
                                        <p:strVal val="visible"/>
                                      </p:to>
                                    </p:set>
                                    <p:animEffect transition="in" filter="slide(fromBottom)">
                                      <p:cBhvr>
                                        <p:cTn id="17" dur="500"/>
                                        <p:tgtEl>
                                          <p:spTgt spid="3368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36899">
                                            <p:txEl>
                                              <p:pRg st="3" end="3"/>
                                            </p:txEl>
                                          </p:spTgt>
                                        </p:tgtEl>
                                        <p:attrNameLst>
                                          <p:attrName>style.visibility</p:attrName>
                                        </p:attrNameLst>
                                      </p:cBhvr>
                                      <p:to>
                                        <p:strVal val="visible"/>
                                      </p:to>
                                    </p:set>
                                    <p:animEffect transition="in" filter="slide(fromBottom)">
                                      <p:cBhvr>
                                        <p:cTn id="22" dur="500"/>
                                        <p:tgtEl>
                                          <p:spTgt spid="3368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1027"/>
          <p:cNvSpPr>
            <a:spLocks noGrp="1" noChangeArrowheads="1"/>
          </p:cNvSpPr>
          <p:nvPr>
            <p:ph idx="4294967295"/>
          </p:nvPr>
        </p:nvSpPr>
        <p:spPr>
          <a:xfrm>
            <a:off x="673224" y="1700808"/>
            <a:ext cx="5122912" cy="4525963"/>
          </a:xfrm>
          <a:prstGeom prst="rect">
            <a:avLst/>
          </a:prstGeom>
        </p:spPr>
        <p:txBody>
          <a:bodyPr/>
          <a:lstStyle/>
          <a:p>
            <a:pPr>
              <a:lnSpc>
                <a:spcPct val="90000"/>
              </a:lnSpc>
              <a:buSzPct val="60000"/>
              <a:buFont typeface="Wingdings" charset="2"/>
              <a:buChar char="l"/>
            </a:pPr>
            <a:r>
              <a:rPr lang="en-GB" altLang="zh-CN" sz="2400" dirty="0"/>
              <a:t>T</a:t>
            </a:r>
            <a:r>
              <a:rPr lang="en-US" altLang="zh-CN" sz="2400" dirty="0" smtClean="0"/>
              <a:t>he </a:t>
            </a:r>
            <a:r>
              <a:rPr lang="en-US" altLang="zh-CN" sz="2400" dirty="0"/>
              <a:t>first </a:t>
            </a:r>
            <a:r>
              <a:rPr lang="en-US" altLang="zh-CN" sz="2400" dirty="0" smtClean="0"/>
              <a:t>group of 33 international </a:t>
            </a:r>
            <a:r>
              <a:rPr lang="en-US" altLang="zh-CN" sz="2400" dirty="0"/>
              <a:t>students </a:t>
            </a:r>
            <a:r>
              <a:rPr lang="en-US" altLang="zh-CN" sz="2400" dirty="0" smtClean="0"/>
              <a:t>arrived in 1950.</a:t>
            </a:r>
          </a:p>
          <a:p>
            <a:pPr>
              <a:lnSpc>
                <a:spcPct val="90000"/>
              </a:lnSpc>
              <a:buSzPct val="60000"/>
              <a:buFont typeface="Wingdings" charset="2"/>
              <a:buChar char="l"/>
            </a:pPr>
            <a:r>
              <a:rPr lang="en-US" altLang="zh-CN" sz="2400" b="0" dirty="0" smtClean="0">
                <a:latin typeface="Calibri"/>
                <a:cs typeface="Calibri"/>
              </a:rPr>
              <a:t>By </a:t>
            </a:r>
            <a:r>
              <a:rPr lang="en-US" altLang="zh-CN" sz="2400" b="0" dirty="0">
                <a:latin typeface="Calibri"/>
                <a:cs typeface="Calibri"/>
              </a:rPr>
              <a:t>the end of 2005, the total number of international </a:t>
            </a:r>
            <a:r>
              <a:rPr lang="en-US" altLang="zh-CN" sz="2400" dirty="0">
                <a:cs typeface="Calibri"/>
              </a:rPr>
              <a:t>students, </a:t>
            </a:r>
            <a:r>
              <a:rPr lang="en-US" altLang="zh-CN" sz="2400" dirty="0" smtClean="0">
                <a:cs typeface="Calibri"/>
              </a:rPr>
              <a:t>who are </a:t>
            </a:r>
            <a:r>
              <a:rPr lang="en-US" altLang="zh-CN" sz="2400" dirty="0">
                <a:cs typeface="Calibri"/>
              </a:rPr>
              <a:t>from more than 160 different countries and study in 568 universities or colleges in China </a:t>
            </a:r>
            <a:r>
              <a:rPr lang="en-US" altLang="zh-CN" sz="2400" b="0" dirty="0" smtClean="0">
                <a:latin typeface="Calibri"/>
                <a:cs typeface="Calibri"/>
              </a:rPr>
              <a:t>had </a:t>
            </a:r>
            <a:r>
              <a:rPr lang="en-US" altLang="zh-CN" sz="2400" b="0" dirty="0">
                <a:latin typeface="Calibri"/>
                <a:cs typeface="Calibri"/>
              </a:rPr>
              <a:t>increased to 870,000. </a:t>
            </a:r>
            <a:endParaRPr lang="en-US" altLang="zh-CN" sz="2400" b="0" dirty="0" smtClean="0">
              <a:latin typeface="Calibri"/>
              <a:cs typeface="Calibri"/>
            </a:endParaRPr>
          </a:p>
          <a:p>
            <a:pPr>
              <a:lnSpc>
                <a:spcPct val="90000"/>
              </a:lnSpc>
              <a:buSzPct val="60000"/>
              <a:buFont typeface="Wingdings" charset="2"/>
              <a:buChar char="l"/>
            </a:pPr>
            <a:r>
              <a:rPr lang="en-US" altLang="zh-CN" sz="2400" dirty="0"/>
              <a:t>In the past, foreign students mainly received continuing </a:t>
            </a:r>
            <a:r>
              <a:rPr lang="en-US" altLang="zh-CN" sz="2400" dirty="0" smtClean="0"/>
              <a:t>education. </a:t>
            </a:r>
            <a:r>
              <a:rPr lang="en-US" altLang="zh-CN" sz="2400" b="0" dirty="0" smtClean="0">
                <a:latin typeface="Calibri"/>
                <a:cs typeface="Calibri"/>
              </a:rPr>
              <a:t> </a:t>
            </a:r>
          </a:p>
          <a:p>
            <a:pPr>
              <a:lnSpc>
                <a:spcPct val="90000"/>
              </a:lnSpc>
              <a:buSzPct val="60000"/>
              <a:buFont typeface="Wingdings" charset="2"/>
              <a:buChar char="l"/>
            </a:pPr>
            <a:r>
              <a:rPr lang="en-US" altLang="zh-CN" sz="2400" dirty="0"/>
              <a:t>Now, many foreign students are studying for bachelor’s, master’s, or doctoral degrees. </a:t>
            </a:r>
          </a:p>
          <a:p>
            <a:pPr marL="0" indent="0">
              <a:lnSpc>
                <a:spcPct val="90000"/>
              </a:lnSpc>
              <a:buSzPct val="60000"/>
              <a:buNone/>
            </a:pPr>
            <a:endParaRPr lang="en-US" altLang="zh-CN" sz="2400" b="0" dirty="0">
              <a:latin typeface="Calibri"/>
              <a:cs typeface="Calibri"/>
            </a:endParaRPr>
          </a:p>
        </p:txBody>
      </p:sp>
      <p:sp>
        <p:nvSpPr>
          <p:cNvPr id="5" name="TextBox 8"/>
          <p:cNvSpPr txBox="1">
            <a:spLocks noChangeArrowheads="1"/>
          </p:cNvSpPr>
          <p:nvPr/>
        </p:nvSpPr>
        <p:spPr bwMode="auto">
          <a:xfrm>
            <a:off x="-36512" y="61754"/>
            <a:ext cx="7704856"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a:solidFill>
                  <a:srgbClr val="772C03"/>
                </a:solidFill>
                <a:latin typeface="Aharoni" pitchFamily="2" charset="-79"/>
                <a:ea typeface="经典繁毛楷" pitchFamily="49" charset="-122"/>
                <a:cs typeface="Aharoni" pitchFamily="2" charset="-79"/>
              </a:rPr>
              <a:t>International Exchanges and Cooperation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6" name="Rectangle 2"/>
          <p:cNvSpPr txBox="1">
            <a:spLocks noRot="1" noChangeArrowheads="1"/>
          </p:cNvSpPr>
          <p:nvPr/>
        </p:nvSpPr>
        <p:spPr>
          <a:xfrm>
            <a:off x="1475656" y="1052736"/>
            <a:ext cx="6203032" cy="576064"/>
          </a:xfrm>
          <a:prstGeom prst="rect">
            <a:avLst/>
          </a:prstGeom>
        </p:spPr>
        <p:txBody>
          <a:bodyPr/>
          <a:lstStyle>
            <a:lvl1pPr algn="ctr" defTabSz="971550" rtl="0" eaLnBrk="1" fontAlgn="base" hangingPunct="1">
              <a:spcBef>
                <a:spcPct val="0"/>
              </a:spcBef>
              <a:spcAft>
                <a:spcPct val="0"/>
              </a:spcAft>
              <a:defRPr sz="4700" kern="1200">
                <a:solidFill>
                  <a:schemeClr val="tx1"/>
                </a:solidFill>
                <a:latin typeface="+mj-lt"/>
                <a:ea typeface="+mj-ea"/>
                <a:cs typeface="+mj-cs"/>
              </a:defRPr>
            </a:lvl1pPr>
            <a:lvl2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2pPr>
            <a:lvl3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3pPr>
            <a:lvl4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4pPr>
            <a:lvl5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5pPr>
            <a:lvl6pPr marL="4572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6pPr>
            <a:lvl7pPr marL="9144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7pPr>
            <a:lvl8pPr marL="13716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8pPr>
            <a:lvl9pPr marL="18288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9pPr>
          </a:lstStyle>
          <a:p>
            <a:r>
              <a:rPr lang="en-US" altLang="zh-CN" sz="2400" b="1" dirty="0">
                <a:solidFill>
                  <a:schemeClr val="accent6">
                    <a:lumMod val="50000"/>
                  </a:schemeClr>
                </a:solidFill>
                <a:cs typeface="Calibri"/>
              </a:rPr>
              <a:t>International Students in China</a:t>
            </a:r>
          </a:p>
        </p:txBody>
      </p:sp>
      <p:pic>
        <p:nvPicPr>
          <p:cNvPr id="9" name="图片 8"/>
          <p:cNvPicPr>
            <a:picLocks noChangeAspect="1"/>
          </p:cNvPicPr>
          <p:nvPr/>
        </p:nvPicPr>
        <p:blipFill>
          <a:blip r:embed="rId2"/>
          <a:stretch>
            <a:fillRect/>
          </a:stretch>
        </p:blipFill>
        <p:spPr>
          <a:xfrm>
            <a:off x="5724128" y="2204864"/>
            <a:ext cx="3217540" cy="33662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 xmlns:p14="http://schemas.microsoft.com/office/powerpoint/2010/main" val="275026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animEffect transition="in" filter="wipe(left)">
                                      <p:cBhvr>
                                        <p:cTn id="7" dur="500"/>
                                        <p:tgtEl>
                                          <p:spTgt spid="33894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8947">
                                            <p:txEl>
                                              <p:pRg st="1" end="1"/>
                                            </p:txEl>
                                          </p:spTgt>
                                        </p:tgtEl>
                                        <p:attrNameLst>
                                          <p:attrName>style.visibility</p:attrName>
                                        </p:attrNameLst>
                                      </p:cBhvr>
                                      <p:to>
                                        <p:strVal val="visible"/>
                                      </p:to>
                                    </p:set>
                                    <p:animEffect transition="in" filter="wipe(left)">
                                      <p:cBhvr>
                                        <p:cTn id="10" dur="500"/>
                                        <p:tgtEl>
                                          <p:spTgt spid="338947">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8947">
                                            <p:txEl>
                                              <p:pRg st="2" end="2"/>
                                            </p:txEl>
                                          </p:spTgt>
                                        </p:tgtEl>
                                        <p:attrNameLst>
                                          <p:attrName>style.visibility</p:attrName>
                                        </p:attrNameLst>
                                      </p:cBhvr>
                                      <p:to>
                                        <p:strVal val="visible"/>
                                      </p:to>
                                    </p:set>
                                    <p:animEffect transition="in" filter="wipe(left)">
                                      <p:cBhvr>
                                        <p:cTn id="13" dur="500"/>
                                        <p:tgtEl>
                                          <p:spTgt spid="338947">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8947">
                                            <p:txEl>
                                              <p:pRg st="3" end="3"/>
                                            </p:txEl>
                                          </p:spTgt>
                                        </p:tgtEl>
                                        <p:attrNameLst>
                                          <p:attrName>style.visibility</p:attrName>
                                        </p:attrNameLst>
                                      </p:cBhvr>
                                      <p:to>
                                        <p:strVal val="visible"/>
                                      </p:to>
                                    </p:set>
                                    <p:animEffect transition="in" filter="wipe(left)">
                                      <p:cBhvr>
                                        <p:cTn id="16" dur="500"/>
                                        <p:tgtEl>
                                          <p:spTgt spid="338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1027"/>
          <p:cNvSpPr>
            <a:spLocks noGrp="1" noChangeArrowheads="1"/>
          </p:cNvSpPr>
          <p:nvPr>
            <p:ph idx="4294967295"/>
          </p:nvPr>
        </p:nvSpPr>
        <p:spPr>
          <a:xfrm>
            <a:off x="914400" y="1714488"/>
            <a:ext cx="8229600" cy="4525963"/>
          </a:xfrm>
          <a:prstGeom prst="rect">
            <a:avLst/>
          </a:prstGeom>
        </p:spPr>
        <p:txBody>
          <a:bodyPr/>
          <a:lstStyle/>
          <a:p>
            <a:pPr>
              <a:buFont typeface="Wingdings" pitchFamily="2" charset="2"/>
              <a:buChar char="Ø"/>
            </a:pPr>
            <a:r>
              <a:rPr lang="en-US" altLang="zh-CN" sz="2400" b="1" dirty="0" smtClean="0">
                <a:solidFill>
                  <a:schemeClr val="accent6">
                    <a:lumMod val="75000"/>
                  </a:schemeClr>
                </a:solidFill>
                <a:latin typeface="Calibri"/>
                <a:cs typeface="Calibri"/>
              </a:rPr>
              <a:t>Academic exchanges</a:t>
            </a:r>
          </a:p>
          <a:p>
            <a:pPr>
              <a:buSzPct val="60000"/>
              <a:buFont typeface="Wingdings" charset="2"/>
              <a:buChar char="l"/>
            </a:pPr>
            <a:r>
              <a:rPr lang="en-US" altLang="zh-CN" sz="2200" dirty="0" smtClean="0"/>
              <a:t>Have </a:t>
            </a:r>
            <a:r>
              <a:rPr lang="en-US" altLang="zh-CN" sz="2200" dirty="0"/>
              <a:t>developed </a:t>
            </a:r>
            <a:r>
              <a:rPr lang="en-US" altLang="zh-CN" sz="2200" dirty="0" smtClean="0"/>
              <a:t>rapidly since the </a:t>
            </a:r>
            <a:r>
              <a:rPr lang="en-US" altLang="zh-CN" sz="2200" dirty="0"/>
              <a:t>reform and opening-</a:t>
            </a:r>
            <a:r>
              <a:rPr lang="en-US" altLang="zh-CN" sz="2200" dirty="0" smtClean="0"/>
              <a:t>up.</a:t>
            </a:r>
          </a:p>
          <a:p>
            <a:pPr>
              <a:buSzPct val="60000"/>
              <a:buFont typeface="Wingdings" charset="2"/>
              <a:buChar char="l"/>
            </a:pPr>
            <a:r>
              <a:rPr lang="en-US" altLang="zh-CN" sz="2200" dirty="0" smtClean="0"/>
              <a:t>engage </a:t>
            </a:r>
            <a:r>
              <a:rPr lang="en-US" altLang="zh-CN" sz="2200" dirty="0"/>
              <a:t>in exchanges of scientific research with their foreign counterparts. </a:t>
            </a:r>
            <a:endParaRPr lang="en-US" altLang="zh-CN" sz="2200" dirty="0" smtClean="0"/>
          </a:p>
          <a:p>
            <a:pPr>
              <a:buSzPct val="60000"/>
              <a:buFont typeface="Wingdings" charset="2"/>
              <a:buChar char="l"/>
            </a:pPr>
            <a:r>
              <a:rPr lang="en-US" altLang="zh-CN" sz="2200" dirty="0" smtClean="0"/>
              <a:t>sound </a:t>
            </a:r>
            <a:r>
              <a:rPr lang="en-US" altLang="zh-CN" sz="2200" dirty="0"/>
              <a:t>progress in bilateral and multilateral </a:t>
            </a:r>
            <a:r>
              <a:rPr lang="en-US" altLang="zh-CN" sz="2200" dirty="0" smtClean="0"/>
              <a:t>educational cooperation have been made. </a:t>
            </a:r>
            <a:endParaRPr lang="en-US" altLang="zh-CN" sz="2200" dirty="0" smtClean="0">
              <a:latin typeface="Calibri"/>
              <a:cs typeface="Calibri"/>
            </a:endParaRPr>
          </a:p>
          <a:p>
            <a:pPr>
              <a:buFont typeface="Wingdings" pitchFamily="2" charset="2"/>
              <a:buChar char="Ø"/>
            </a:pPr>
            <a:r>
              <a:rPr lang="en-US" altLang="zh-CN" sz="2400" b="1" dirty="0" smtClean="0">
                <a:solidFill>
                  <a:schemeClr val="accent6">
                    <a:lumMod val="75000"/>
                  </a:schemeClr>
                </a:solidFill>
                <a:latin typeface="Calibri"/>
                <a:cs typeface="Calibri"/>
              </a:rPr>
              <a:t>Confucius Institute</a:t>
            </a:r>
            <a:endParaRPr lang="en-US" altLang="zh-CN" sz="2400" b="1" dirty="0">
              <a:solidFill>
                <a:schemeClr val="accent6">
                  <a:lumMod val="75000"/>
                </a:schemeClr>
              </a:solidFill>
              <a:latin typeface="Calibri"/>
              <a:cs typeface="Calibri"/>
            </a:endParaRPr>
          </a:p>
          <a:p>
            <a:pPr>
              <a:buSzPct val="60000"/>
              <a:buFont typeface="Wingdings" charset="2"/>
              <a:buChar char="l"/>
            </a:pPr>
            <a:r>
              <a:rPr lang="en-US" altLang="zh-CN" sz="2200" dirty="0"/>
              <a:t>non-profit public </a:t>
            </a:r>
            <a:r>
              <a:rPr lang="en-US" altLang="zh-CN" sz="2200" dirty="0" smtClean="0"/>
              <a:t>institutions</a:t>
            </a:r>
          </a:p>
          <a:p>
            <a:pPr>
              <a:buSzPct val="60000"/>
              <a:buFont typeface="Wingdings" charset="2"/>
              <a:buChar char="l"/>
            </a:pPr>
            <a:r>
              <a:rPr lang="en-US" altLang="zh-CN" sz="2200" dirty="0"/>
              <a:t>help to promote and disseminate </a:t>
            </a:r>
            <a:r>
              <a:rPr lang="en-US" altLang="zh-CN" sz="2200" dirty="0" smtClean="0"/>
              <a:t>Chinese </a:t>
            </a:r>
            <a:r>
              <a:rPr lang="en-US" altLang="zh-CN" sz="2200" dirty="0"/>
              <a:t>culture and Chinese language education, and to deepen the friendship between China and the rest of the world. </a:t>
            </a:r>
          </a:p>
          <a:p>
            <a:pPr marL="0" indent="0">
              <a:buNone/>
            </a:pPr>
            <a:endParaRPr lang="en-US" altLang="zh-CN" sz="2400" dirty="0">
              <a:solidFill>
                <a:srgbClr val="000000"/>
              </a:solidFill>
              <a:latin typeface="Calibri"/>
              <a:cs typeface="Calibri"/>
            </a:endParaRPr>
          </a:p>
        </p:txBody>
      </p:sp>
      <p:sp>
        <p:nvSpPr>
          <p:cNvPr id="5" name="TextBox 8"/>
          <p:cNvSpPr txBox="1">
            <a:spLocks noChangeArrowheads="1"/>
          </p:cNvSpPr>
          <p:nvPr/>
        </p:nvSpPr>
        <p:spPr bwMode="auto">
          <a:xfrm>
            <a:off x="-36512" y="61754"/>
            <a:ext cx="7704856"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a:solidFill>
                  <a:srgbClr val="772C03"/>
                </a:solidFill>
                <a:latin typeface="Aharoni" pitchFamily="2" charset="-79"/>
                <a:ea typeface="经典繁毛楷" pitchFamily="49" charset="-122"/>
                <a:cs typeface="Aharoni" pitchFamily="2" charset="-79"/>
              </a:rPr>
              <a:t>International Exchanges and Cooperation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6" name="Rectangle 2"/>
          <p:cNvSpPr txBox="1">
            <a:spLocks noRot="1" noChangeArrowheads="1"/>
          </p:cNvSpPr>
          <p:nvPr/>
        </p:nvSpPr>
        <p:spPr>
          <a:xfrm>
            <a:off x="1475656" y="1052736"/>
            <a:ext cx="6203032" cy="576064"/>
          </a:xfrm>
          <a:prstGeom prst="rect">
            <a:avLst/>
          </a:prstGeom>
        </p:spPr>
        <p:txBody>
          <a:bodyPr/>
          <a:lstStyle>
            <a:lvl1pPr algn="ctr" defTabSz="971550" rtl="0" eaLnBrk="1" fontAlgn="base" hangingPunct="1">
              <a:spcBef>
                <a:spcPct val="0"/>
              </a:spcBef>
              <a:spcAft>
                <a:spcPct val="0"/>
              </a:spcAft>
              <a:defRPr sz="4700" kern="1200">
                <a:solidFill>
                  <a:schemeClr val="tx1"/>
                </a:solidFill>
                <a:latin typeface="+mj-lt"/>
                <a:ea typeface="+mj-ea"/>
                <a:cs typeface="+mj-cs"/>
              </a:defRPr>
            </a:lvl1pPr>
            <a:lvl2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2pPr>
            <a:lvl3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3pPr>
            <a:lvl4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4pPr>
            <a:lvl5pPr algn="ctr" defTabSz="971550" rtl="0" eaLnBrk="1" fontAlgn="base" hangingPunct="1">
              <a:spcBef>
                <a:spcPct val="0"/>
              </a:spcBef>
              <a:spcAft>
                <a:spcPct val="0"/>
              </a:spcAft>
              <a:defRPr sz="4700">
                <a:solidFill>
                  <a:schemeClr val="tx1"/>
                </a:solidFill>
                <a:latin typeface="Calibri" pitchFamily="34" charset="0"/>
                <a:ea typeface="宋体" pitchFamily="2" charset="-122"/>
              </a:defRPr>
            </a:lvl5pPr>
            <a:lvl6pPr marL="4572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6pPr>
            <a:lvl7pPr marL="9144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7pPr>
            <a:lvl8pPr marL="13716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8pPr>
            <a:lvl9pPr marL="1828800" algn="ctr" defTabSz="971550" rtl="0" eaLnBrk="1" fontAlgn="base" hangingPunct="1">
              <a:spcBef>
                <a:spcPct val="0"/>
              </a:spcBef>
              <a:spcAft>
                <a:spcPct val="0"/>
              </a:spcAft>
              <a:defRPr sz="4700">
                <a:solidFill>
                  <a:schemeClr val="tx1"/>
                </a:solidFill>
                <a:latin typeface="Calibri" pitchFamily="34" charset="0"/>
                <a:ea typeface="宋体" pitchFamily="2" charset="-122"/>
              </a:defRPr>
            </a:lvl9pPr>
          </a:lstStyle>
          <a:p>
            <a:r>
              <a:rPr lang="en-US" altLang="zh-CN" sz="2400" b="1" dirty="0">
                <a:solidFill>
                  <a:schemeClr val="accent6">
                    <a:lumMod val="50000"/>
                  </a:schemeClr>
                </a:solidFill>
                <a:cs typeface="Calibri"/>
              </a:rPr>
              <a:t>Other </a:t>
            </a:r>
            <a:r>
              <a:rPr lang="en-US" altLang="zh-CN" sz="2400" b="1" dirty="0" smtClean="0">
                <a:solidFill>
                  <a:schemeClr val="accent6">
                    <a:lumMod val="50000"/>
                  </a:schemeClr>
                </a:solidFill>
                <a:cs typeface="Calibri"/>
              </a:rPr>
              <a:t>Exchanges </a:t>
            </a:r>
            <a:r>
              <a:rPr lang="en-US" altLang="zh-CN" sz="2400" b="1" dirty="0">
                <a:solidFill>
                  <a:schemeClr val="accent6">
                    <a:lumMod val="50000"/>
                  </a:schemeClr>
                </a:solidFill>
                <a:cs typeface="Calibri"/>
              </a:rPr>
              <a:t>and </a:t>
            </a:r>
            <a:r>
              <a:rPr lang="en-US" altLang="zh-CN" sz="2400" b="1" dirty="0" err="1" smtClean="0">
                <a:solidFill>
                  <a:schemeClr val="accent6">
                    <a:lumMod val="50000"/>
                  </a:schemeClr>
                </a:solidFill>
                <a:cs typeface="Calibri"/>
              </a:rPr>
              <a:t>Programmes</a:t>
            </a:r>
            <a:endParaRPr lang="en-US" altLang="zh-CN" sz="2400" b="1" dirty="0">
              <a:solidFill>
                <a:schemeClr val="accent6">
                  <a:lumMod val="50000"/>
                </a:schemeClr>
              </a:solidFill>
              <a:cs typeface="Calibri"/>
            </a:endParaRPr>
          </a:p>
        </p:txBody>
      </p:sp>
    </p:spTree>
    <p:extLst>
      <p:ext uri="{BB962C8B-B14F-4D97-AF65-F5344CB8AC3E}">
        <p14:creationId xmlns="" xmlns:p14="http://schemas.microsoft.com/office/powerpoint/2010/main" val="369011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 calcmode="lin" valueType="num">
                                      <p:cBhvr additive="base">
                                        <p:cTn id="7" dur="500" fill="hold"/>
                                        <p:tgtEl>
                                          <p:spTgt spid="339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99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39971">
                                            <p:txEl>
                                              <p:pRg st="1" end="1"/>
                                            </p:txEl>
                                          </p:spTgt>
                                        </p:tgtEl>
                                        <p:attrNameLst>
                                          <p:attrName>style.visibility</p:attrName>
                                        </p:attrNameLst>
                                      </p:cBhvr>
                                      <p:to>
                                        <p:strVal val="visible"/>
                                      </p:to>
                                    </p:set>
                                    <p:anim calcmode="lin" valueType="num">
                                      <p:cBhvr additive="base">
                                        <p:cTn id="11" dur="500" fill="hold"/>
                                        <p:tgtEl>
                                          <p:spTgt spid="33997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399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39971">
                                            <p:txEl>
                                              <p:pRg st="2" end="2"/>
                                            </p:txEl>
                                          </p:spTgt>
                                        </p:tgtEl>
                                        <p:attrNameLst>
                                          <p:attrName>style.visibility</p:attrName>
                                        </p:attrNameLst>
                                      </p:cBhvr>
                                      <p:to>
                                        <p:strVal val="visible"/>
                                      </p:to>
                                    </p:set>
                                    <p:anim calcmode="lin" valueType="num">
                                      <p:cBhvr additive="base">
                                        <p:cTn id="15" dur="500" fill="hold"/>
                                        <p:tgtEl>
                                          <p:spTgt spid="33997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3997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39971">
                                            <p:txEl>
                                              <p:pRg st="3" end="3"/>
                                            </p:txEl>
                                          </p:spTgt>
                                        </p:tgtEl>
                                        <p:attrNameLst>
                                          <p:attrName>style.visibility</p:attrName>
                                        </p:attrNameLst>
                                      </p:cBhvr>
                                      <p:to>
                                        <p:strVal val="visible"/>
                                      </p:to>
                                    </p:set>
                                    <p:anim calcmode="lin" valueType="num">
                                      <p:cBhvr additive="base">
                                        <p:cTn id="19" dur="500" fill="hold"/>
                                        <p:tgtEl>
                                          <p:spTgt spid="3399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99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39971">
                                            <p:txEl>
                                              <p:pRg st="4" end="4"/>
                                            </p:txEl>
                                          </p:spTgt>
                                        </p:tgtEl>
                                        <p:attrNameLst>
                                          <p:attrName>style.visibility</p:attrName>
                                        </p:attrNameLst>
                                      </p:cBhvr>
                                      <p:to>
                                        <p:strVal val="visible"/>
                                      </p:to>
                                    </p:set>
                                    <p:anim calcmode="lin" valueType="num">
                                      <p:cBhvr additive="base">
                                        <p:cTn id="25" dur="500" fill="hold"/>
                                        <p:tgtEl>
                                          <p:spTgt spid="3399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3997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39971">
                                            <p:txEl>
                                              <p:pRg st="5" end="5"/>
                                            </p:txEl>
                                          </p:spTgt>
                                        </p:tgtEl>
                                        <p:attrNameLst>
                                          <p:attrName>style.visibility</p:attrName>
                                        </p:attrNameLst>
                                      </p:cBhvr>
                                      <p:to>
                                        <p:strVal val="visible"/>
                                      </p:to>
                                    </p:set>
                                    <p:anim calcmode="lin" valueType="num">
                                      <p:cBhvr additive="base">
                                        <p:cTn id="29" dur="500" fill="hold"/>
                                        <p:tgtEl>
                                          <p:spTgt spid="33997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3997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39971">
                                            <p:txEl>
                                              <p:pRg st="6" end="6"/>
                                            </p:txEl>
                                          </p:spTgt>
                                        </p:tgtEl>
                                        <p:attrNameLst>
                                          <p:attrName>style.visibility</p:attrName>
                                        </p:attrNameLst>
                                      </p:cBhvr>
                                      <p:to>
                                        <p:strVal val="visible"/>
                                      </p:to>
                                    </p:set>
                                    <p:anim calcmode="lin" valueType="num">
                                      <p:cBhvr additive="base">
                                        <p:cTn id="33" dur="500" fill="hold"/>
                                        <p:tgtEl>
                                          <p:spTgt spid="33997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3997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1340768"/>
            <a:ext cx="7776864" cy="1723549"/>
          </a:xfrm>
          <a:prstGeom prst="rect">
            <a:avLst/>
          </a:prstGeom>
        </p:spPr>
        <p:txBody>
          <a:bodyPr wrap="square">
            <a:spAutoFit/>
          </a:bodyPr>
          <a:lstStyle/>
          <a:p>
            <a:pPr>
              <a:spcAft>
                <a:spcPts val="1200"/>
              </a:spcAft>
            </a:pPr>
            <a:r>
              <a:rPr lang="en-US" altLang="zh-CN" sz="2400" dirty="0"/>
              <a:t>Nowadays studying abroad has become a trend among </a:t>
            </a:r>
            <a:r>
              <a:rPr lang="en-US" altLang="zh-CN" sz="2400" dirty="0" smtClean="0"/>
              <a:t>Chinese students</a:t>
            </a:r>
            <a:r>
              <a:rPr lang="en-US" altLang="zh-CN" sz="2400" dirty="0"/>
              <a:t>, even primary school students</a:t>
            </a:r>
            <a:r>
              <a:rPr lang="en-US" altLang="zh-CN" sz="2400" dirty="0" smtClean="0"/>
              <a:t>.</a:t>
            </a:r>
          </a:p>
          <a:p>
            <a:r>
              <a:rPr lang="en-US" altLang="zh-CN" sz="2400" b="1" dirty="0" smtClean="0">
                <a:solidFill>
                  <a:srgbClr val="E46C0A"/>
                </a:solidFill>
              </a:rPr>
              <a:t>Please </a:t>
            </a:r>
            <a:r>
              <a:rPr lang="en-US" altLang="zh-CN" sz="2400" b="1" dirty="0">
                <a:solidFill>
                  <a:srgbClr val="E46C0A"/>
                </a:solidFill>
              </a:rPr>
              <a:t>think of the reasons </a:t>
            </a:r>
            <a:r>
              <a:rPr lang="en-US" altLang="zh-CN" sz="2400" b="1" dirty="0" smtClean="0">
                <a:solidFill>
                  <a:srgbClr val="E46C0A"/>
                </a:solidFill>
              </a:rPr>
              <a:t>why this </a:t>
            </a:r>
            <a:r>
              <a:rPr lang="en-US" altLang="zh-CN" sz="2400" b="1" dirty="0">
                <a:solidFill>
                  <a:srgbClr val="E46C0A"/>
                </a:solidFill>
              </a:rPr>
              <a:t>trend is so popular in China. Share your opinions with the class.</a:t>
            </a:r>
            <a:endParaRPr lang="zh-CN" altLang="en-US" sz="2400" b="1" dirty="0">
              <a:solidFill>
                <a:srgbClr val="E46C0A"/>
              </a:solidFill>
            </a:endParaRPr>
          </a:p>
        </p:txBody>
      </p:sp>
      <p:sp>
        <p:nvSpPr>
          <p:cNvPr id="5" name="TextBox 8"/>
          <p:cNvSpPr txBox="1">
            <a:spLocks noChangeArrowheads="1"/>
          </p:cNvSpPr>
          <p:nvPr/>
        </p:nvSpPr>
        <p:spPr bwMode="auto">
          <a:xfrm>
            <a:off x="-468560" y="120810"/>
            <a:ext cx="3786184" cy="643894"/>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a:solidFill>
                  <a:srgbClr val="772C03"/>
                </a:solidFill>
                <a:latin typeface="Aharoni" pitchFamily="2" charset="-79"/>
                <a:ea typeface="经典繁毛楷" pitchFamily="49" charset="-122"/>
                <a:cs typeface="Aharoni" pitchFamily="2" charset="-79"/>
              </a:rPr>
              <a:t>Discussion</a:t>
            </a:r>
          </a:p>
        </p:txBody>
      </p:sp>
      <p:pic>
        <p:nvPicPr>
          <p:cNvPr id="2" name="图片 1"/>
          <p:cNvPicPr>
            <a:picLocks noChangeAspect="1"/>
          </p:cNvPicPr>
          <p:nvPr/>
        </p:nvPicPr>
        <p:blipFill>
          <a:blip r:embed="rId2"/>
          <a:stretch>
            <a:fillRect/>
          </a:stretch>
        </p:blipFill>
        <p:spPr>
          <a:xfrm>
            <a:off x="2483768" y="3573016"/>
            <a:ext cx="3967212" cy="2979666"/>
          </a:xfrm>
          <a:prstGeom prst="rect">
            <a:avLst/>
          </a:prstGeom>
        </p:spPr>
      </p:pic>
    </p:spTree>
    <p:extLst>
      <p:ext uri="{BB962C8B-B14F-4D97-AF65-F5344CB8AC3E}">
        <p14:creationId xmlns="" xmlns:p14="http://schemas.microsoft.com/office/powerpoint/2010/main" val="182340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214346" y="190381"/>
            <a:ext cx="4786346" cy="646331"/>
          </a:xfrm>
          <a:prstGeom prst="rect">
            <a:avLst/>
          </a:prstGeom>
          <a:noFill/>
          <a:ln w="9525">
            <a:noFill/>
            <a:miter lim="800000"/>
            <a:headEnd/>
            <a:tailEnd/>
          </a:ln>
        </p:spPr>
        <p:txBody>
          <a:bodyPr wrap="square">
            <a:spAutoFit/>
          </a:bodyPr>
          <a:lstStyle/>
          <a:p>
            <a:pPr algn="ctr" defTabSz="877888" eaLnBrk="1" hangingPunct="1">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Students’ Presentation </a:t>
            </a:r>
          </a:p>
        </p:txBody>
      </p:sp>
      <p:sp>
        <p:nvSpPr>
          <p:cNvPr id="6" name="矩形 5"/>
          <p:cNvSpPr/>
          <p:nvPr/>
        </p:nvSpPr>
        <p:spPr>
          <a:xfrm>
            <a:off x="611560" y="1268760"/>
            <a:ext cx="7920880" cy="2308324"/>
          </a:xfrm>
          <a:prstGeom prst="rect">
            <a:avLst/>
          </a:prstGeom>
        </p:spPr>
        <p:txBody>
          <a:bodyPr wrap="square">
            <a:spAutoFit/>
          </a:bodyPr>
          <a:lstStyle/>
          <a:p>
            <a:r>
              <a:rPr lang="en-US" altLang="zh-CN" sz="2400" dirty="0"/>
              <a:t>Cramming method ( </a:t>
            </a:r>
            <a:r>
              <a:rPr lang="zh-CN" altLang="en-US" sz="2400" dirty="0"/>
              <a:t>填鸭式教育</a:t>
            </a:r>
            <a:r>
              <a:rPr lang="en-US" altLang="zh-CN" sz="2400" dirty="0"/>
              <a:t>) has long been known to be widely </a:t>
            </a:r>
            <a:r>
              <a:rPr lang="en-US" altLang="zh-CN" sz="2400" dirty="0" err="1"/>
              <a:t>practised</a:t>
            </a:r>
            <a:r>
              <a:rPr lang="en-US" altLang="zh-CN" sz="2400" dirty="0"/>
              <a:t> in schools in China. In recent years, China has endeavored to improve the quality of its education at all levels and develop students’ critical thinking. You are going to introduce the changes in China’s education to a group of international students. </a:t>
            </a:r>
          </a:p>
        </p:txBody>
      </p:sp>
      <p:sp>
        <p:nvSpPr>
          <p:cNvPr id="7" name="矩形 6"/>
          <p:cNvSpPr/>
          <p:nvPr/>
        </p:nvSpPr>
        <p:spPr>
          <a:xfrm>
            <a:off x="899592" y="3734450"/>
            <a:ext cx="8388424" cy="2646878"/>
          </a:xfrm>
          <a:prstGeom prst="rect">
            <a:avLst/>
          </a:prstGeom>
        </p:spPr>
        <p:txBody>
          <a:bodyPr wrap="square">
            <a:spAutoFit/>
          </a:bodyPr>
          <a:lstStyle/>
          <a:p>
            <a:pPr algn="just">
              <a:spcAft>
                <a:spcPts val="1200"/>
              </a:spcAft>
            </a:pPr>
            <a:r>
              <a:rPr lang="en-US" altLang="zh-CN" sz="2400" b="1" dirty="0">
                <a:solidFill>
                  <a:srgbClr val="E46C0A"/>
                </a:solidFill>
              </a:rPr>
              <a:t>The introduction will involve the following points</a:t>
            </a:r>
            <a:r>
              <a:rPr lang="en-US" altLang="zh-CN" sz="2400" b="1" dirty="0" smtClean="0">
                <a:solidFill>
                  <a:srgbClr val="E46C0A"/>
                </a:solidFill>
              </a:rPr>
              <a:t>:</a:t>
            </a:r>
            <a:endParaRPr lang="en-US" altLang="zh-CN" sz="2400" dirty="0"/>
          </a:p>
          <a:p>
            <a:r>
              <a:rPr lang="en-US" altLang="zh-CN" sz="2200" dirty="0"/>
              <a:t>1.  the phenomenon of the cramming method in schools in China;</a:t>
            </a:r>
          </a:p>
          <a:p>
            <a:r>
              <a:rPr lang="en-US" altLang="zh-CN" sz="2200" dirty="0"/>
              <a:t>2.  the results of non-critical thinking (compared with the  </a:t>
            </a:r>
          </a:p>
          <a:p>
            <a:r>
              <a:rPr lang="en-US" altLang="zh-CN" sz="2200" dirty="0"/>
              <a:t>     education in other countries);</a:t>
            </a:r>
          </a:p>
          <a:p>
            <a:r>
              <a:rPr lang="en-US" altLang="zh-CN" sz="2200" dirty="0"/>
              <a:t>3.  the reasons why critical thinking in education is important;</a:t>
            </a:r>
          </a:p>
          <a:p>
            <a:r>
              <a:rPr lang="en-US" altLang="zh-CN" sz="2200" dirty="0"/>
              <a:t>4.  the policies China has taken to change the current </a:t>
            </a:r>
          </a:p>
          <a:p>
            <a:r>
              <a:rPr lang="en-US" altLang="zh-CN" sz="2200" dirty="0"/>
              <a:t>     situation.</a:t>
            </a:r>
            <a:endParaRPr lang="zh-CN" altLang="en-US" sz="2200" dirty="0"/>
          </a:p>
        </p:txBody>
      </p:sp>
    </p:spTree>
    <p:extLst>
      <p:ext uri="{BB962C8B-B14F-4D97-AF65-F5344CB8AC3E}">
        <p14:creationId xmlns="" xmlns:p14="http://schemas.microsoft.com/office/powerpoint/2010/main" val="24715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p:cNvSpPr txBox="1">
            <a:spLocks noChangeArrowheads="1"/>
          </p:cNvSpPr>
          <p:nvPr/>
        </p:nvSpPr>
        <p:spPr bwMode="auto">
          <a:xfrm>
            <a:off x="-214346" y="190381"/>
            <a:ext cx="4786346" cy="646331"/>
          </a:xfrm>
          <a:prstGeom prst="rect">
            <a:avLst/>
          </a:prstGeom>
          <a:noFill/>
          <a:ln w="9525">
            <a:noFill/>
            <a:miter lim="800000"/>
            <a:headEnd/>
            <a:tailEnd/>
          </a:ln>
        </p:spPr>
        <p:txBody>
          <a:bodyPr wrap="square">
            <a:spAutoFit/>
          </a:bodyPr>
          <a:lstStyle/>
          <a:p>
            <a:pPr algn="ctr" defTabSz="877888" eaLnBrk="1" hangingPunct="1">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Students’ Presentation </a:t>
            </a:r>
          </a:p>
        </p:txBody>
      </p:sp>
      <p:sp>
        <p:nvSpPr>
          <p:cNvPr id="2" name="矩形 1"/>
          <p:cNvSpPr/>
          <p:nvPr/>
        </p:nvSpPr>
        <p:spPr>
          <a:xfrm>
            <a:off x="2987824" y="1352381"/>
            <a:ext cx="3731047" cy="492443"/>
          </a:xfrm>
          <a:prstGeom prst="rect">
            <a:avLst/>
          </a:prstGeom>
        </p:spPr>
        <p:txBody>
          <a:bodyPr wrap="none">
            <a:spAutoFit/>
          </a:bodyPr>
          <a:lstStyle/>
          <a:p>
            <a:r>
              <a:rPr lang="en-US" altLang="zh-CN" sz="2600" b="1" dirty="0" smtClean="0">
                <a:solidFill>
                  <a:srgbClr val="E46C0A"/>
                </a:solidFill>
              </a:rPr>
              <a:t>A little </a:t>
            </a:r>
            <a:r>
              <a:rPr lang="en-US" altLang="zh-CN" sz="2600" b="1" dirty="0">
                <a:solidFill>
                  <a:srgbClr val="E46C0A"/>
                </a:solidFill>
              </a:rPr>
              <a:t>i</a:t>
            </a:r>
            <a:r>
              <a:rPr lang="en-US" altLang="zh-CN" sz="2600" b="1" dirty="0" smtClean="0">
                <a:solidFill>
                  <a:srgbClr val="E46C0A"/>
                </a:solidFill>
              </a:rPr>
              <a:t>nspiration for you</a:t>
            </a:r>
            <a:endParaRPr lang="zh-CN" altLang="en-US" sz="2600" b="1" dirty="0">
              <a:solidFill>
                <a:srgbClr val="E46C0A"/>
              </a:solidFill>
            </a:endParaRPr>
          </a:p>
        </p:txBody>
      </p:sp>
      <p:pic>
        <p:nvPicPr>
          <p:cNvPr id="5" name="图片 4" descr="Screen Shot 2015-11-09 at 7.01.45 AM.png">
            <a:hlinkClick r:id="rId2" action="ppaction://hlinkfile"/>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123728" y="3284984"/>
            <a:ext cx="5112568" cy="3312368"/>
          </a:xfrm>
          <a:prstGeom prst="rect">
            <a:avLst/>
          </a:prstGeom>
        </p:spPr>
      </p:pic>
      <p:sp>
        <p:nvSpPr>
          <p:cNvPr id="8" name="文本框 7"/>
          <p:cNvSpPr txBox="1"/>
          <p:nvPr/>
        </p:nvSpPr>
        <p:spPr bwMode="auto">
          <a:xfrm>
            <a:off x="1512167" y="1952625"/>
            <a:ext cx="8028385" cy="966418"/>
          </a:xfrm>
          <a:prstGeom prst="rect">
            <a:avLst/>
          </a:prstGeom>
          <a:noFill/>
          <a:ln w="9525">
            <a:noFill/>
            <a:miter lim="800000"/>
            <a:headEnd/>
            <a:tailEnd/>
          </a:ln>
          <a:effectLst/>
        </p:spPr>
        <p:txBody>
          <a:bodyPr wrap="square" rtlCol="0">
            <a:spAutoFit/>
          </a:bodyPr>
          <a:lstStyle/>
          <a:p>
            <a:pPr defTabSz="877888">
              <a:lnSpc>
                <a:spcPct val="120000"/>
              </a:lnSpc>
            </a:pPr>
            <a:r>
              <a:rPr kumimoji="1" lang="en-GB" altLang="zh-CN" sz="2400" dirty="0" smtClean="0">
                <a:ea typeface="微软雅黑" pitchFamily="34" charset="-122"/>
                <a:cs typeface="Arial" pitchFamily="34" charset="0"/>
              </a:rPr>
              <a:t>Watch the video below. Pay special attention to the information it gives. </a:t>
            </a:r>
            <a:endParaRPr kumimoji="1" lang="zh-CN" altLang="en-US" sz="2400" dirty="0">
              <a:ea typeface="微软雅黑" pitchFamily="34" charset="-122"/>
              <a:cs typeface="Arial" pitchFamily="34" charset="0"/>
            </a:endParaRPr>
          </a:p>
        </p:txBody>
      </p:sp>
    </p:spTree>
    <p:extLst>
      <p:ext uri="{BB962C8B-B14F-4D97-AF65-F5344CB8AC3E}">
        <p14:creationId xmlns="" xmlns:p14="http://schemas.microsoft.com/office/powerpoint/2010/main" val="299133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headEnd/>
            <a:tailEnd/>
          </a:ln>
        </p:spPr>
        <p:txBody>
          <a:bodyPr/>
          <a:lstStyle/>
          <a:p>
            <a:fld id="{6A60C2E7-68BF-4CD8-AF1C-B8DF0BB3074B}" type="slidenum">
              <a:rPr lang="zh-CN" altLang="en-US" sz="1400">
                <a:latin typeface="Times New Roman" pitchFamily="18" charset="0"/>
                <a:cs typeface="Times New Roman" pitchFamily="18" charset="0"/>
              </a:rPr>
              <a:pPr/>
              <a:t>4</a:t>
            </a:fld>
            <a:endParaRPr lang="zh-CN" altLang="en-US" sz="1400">
              <a:latin typeface="Times New Roman" pitchFamily="18" charset="0"/>
              <a:cs typeface="Times New Roman" pitchFamily="18" charset="0"/>
            </a:endParaRPr>
          </a:p>
        </p:txBody>
      </p:sp>
      <p:grpSp>
        <p:nvGrpSpPr>
          <p:cNvPr id="4" name="组合 3"/>
          <p:cNvGrpSpPr>
            <a:grpSpLocks/>
          </p:cNvGrpSpPr>
          <p:nvPr/>
        </p:nvGrpSpPr>
        <p:grpSpPr bwMode="auto">
          <a:xfrm rot="16200000">
            <a:off x="3995006" y="-1380152"/>
            <a:ext cx="1540330" cy="7386694"/>
            <a:chOff x="1189378" y="448654"/>
            <a:chExt cx="1283917" cy="5028533"/>
          </a:xfrm>
        </p:grpSpPr>
        <p:sp>
          <p:nvSpPr>
            <p:cNvPr id="6" name="矩形 5"/>
            <p:cNvSpPr/>
            <p:nvPr/>
          </p:nvSpPr>
          <p:spPr>
            <a:xfrm>
              <a:off x="1194700"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tretch>
              <a:fillRect/>
            </a:stretch>
          </p:blipFill>
          <p:spPr bwMode="auto">
            <a:xfrm rot="5400000">
              <a:off x="434269" y="1919853"/>
              <a:ext cx="2794131" cy="128391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bwMode="auto">
            <a:xfrm rot="5400000">
              <a:off x="1717891" y="139408"/>
              <a:ext cx="446157" cy="1064650"/>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6417" name="TextBox 2"/>
            <p:cNvSpPr txBox="1">
              <a:spLocks noChangeArrowheads="1"/>
            </p:cNvSpPr>
            <p:nvPr/>
          </p:nvSpPr>
          <p:spPr bwMode="auto">
            <a:xfrm rot="5400000">
              <a:off x="1204280" y="4523717"/>
              <a:ext cx="1470818" cy="436122"/>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b="1" dirty="0" smtClean="0">
                  <a:solidFill>
                    <a:srgbClr val="772C03"/>
                  </a:solidFill>
                  <a:latin typeface="+mj-lt"/>
                </a:rPr>
                <a:t>Lead-in Activity</a:t>
              </a:r>
            </a:p>
          </p:txBody>
        </p:sp>
      </p:grpSp>
      <p:grpSp>
        <p:nvGrpSpPr>
          <p:cNvPr id="7" name="组合 6"/>
          <p:cNvGrpSpPr>
            <a:grpSpLocks/>
          </p:cNvGrpSpPr>
          <p:nvPr/>
        </p:nvGrpSpPr>
        <p:grpSpPr bwMode="auto">
          <a:xfrm rot="16200000">
            <a:off x="3880147" y="432901"/>
            <a:ext cx="1555370" cy="7029137"/>
            <a:chOff x="2194274" y="547311"/>
            <a:chExt cx="1296453" cy="4727887"/>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052" name="Picture 4"/>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rot="5400000">
              <a:off x="1462146" y="1938913"/>
              <a:ext cx="2760710" cy="129645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bwMode="auto">
            <a:xfrm rot="5400000">
              <a:off x="2736292" y="235396"/>
              <a:ext cx="440820" cy="1064650"/>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6413" name="TextBox 36"/>
            <p:cNvSpPr txBox="1">
              <a:spLocks noChangeArrowheads="1"/>
            </p:cNvSpPr>
            <p:nvPr/>
          </p:nvSpPr>
          <p:spPr bwMode="auto">
            <a:xfrm rot="5400000">
              <a:off x="2454027" y="4382547"/>
              <a:ext cx="979761" cy="805542"/>
            </a:xfrm>
            <a:prstGeom prst="rect">
              <a:avLst/>
            </a:prstGeom>
            <a:noFill/>
            <a:ln w="9525">
              <a:noFill/>
              <a:miter lim="800000"/>
              <a:headEnd/>
              <a:tailEnd/>
            </a:ln>
          </p:spPr>
          <p:txBody>
            <a:bodyPr wrap="none">
              <a:spAutoFit/>
            </a:bodyPr>
            <a:lstStyle/>
            <a:p>
              <a:pPr algn="ctr" defTabSz="877888" eaLnBrk="1" hangingPunct="1">
                <a:lnSpc>
                  <a:spcPct val="120000"/>
                </a:lnSpc>
              </a:pPr>
              <a:r>
                <a:rPr lang="en-GB" altLang="zh-CN" sz="2400" b="1" dirty="0" smtClean="0">
                  <a:solidFill>
                    <a:srgbClr val="7F7F7F"/>
                  </a:solidFill>
                  <a:latin typeface="+mj-lt"/>
                  <a:ea typeface="冬青黑体简体中文 W6"/>
                  <a:cs typeface="冬青黑体简体中文 W6"/>
                </a:rPr>
                <a:t>Education </a:t>
              </a:r>
            </a:p>
            <a:p>
              <a:pPr algn="ctr" defTabSz="877888" eaLnBrk="1" hangingPunct="1">
                <a:lnSpc>
                  <a:spcPct val="120000"/>
                </a:lnSpc>
              </a:pPr>
              <a:r>
                <a:rPr lang="en-GB" altLang="zh-CN" sz="2400" b="1" dirty="0">
                  <a:solidFill>
                    <a:srgbClr val="7F7F7F"/>
                  </a:solidFill>
                  <a:latin typeface="+mj-lt"/>
                  <a:ea typeface="冬青黑体简体中文 W6"/>
                  <a:cs typeface="冬青黑体简体中文 W6"/>
                </a:rPr>
                <a:t>i</a:t>
              </a:r>
              <a:r>
                <a:rPr lang="en-GB" altLang="zh-CN" sz="2400" b="1" dirty="0" smtClean="0">
                  <a:solidFill>
                    <a:srgbClr val="7F7F7F"/>
                  </a:solidFill>
                  <a:latin typeface="+mj-lt"/>
                  <a:ea typeface="冬青黑体简体中文 W6"/>
                  <a:cs typeface="冬青黑体简体中文 W6"/>
                </a:rPr>
                <a:t>n China</a:t>
              </a:r>
              <a:endParaRPr lang="en-US" altLang="zh-CN" sz="2400" b="1" dirty="0" smtClean="0">
                <a:solidFill>
                  <a:srgbClr val="7F7F7F"/>
                </a:solidFill>
                <a:latin typeface="+mj-lt"/>
                <a:ea typeface="冬青黑体简体中文 W6"/>
                <a:cs typeface="冬青黑体简体中文 W6"/>
              </a:endParaRPr>
            </a:p>
          </p:txBody>
        </p:sp>
      </p:grpSp>
      <p:grpSp>
        <p:nvGrpSpPr>
          <p:cNvPr id="10" name="组合 9"/>
          <p:cNvGrpSpPr>
            <a:grpSpLocks/>
          </p:cNvGrpSpPr>
          <p:nvPr/>
        </p:nvGrpSpPr>
        <p:grpSpPr bwMode="auto">
          <a:xfrm rot="16200000">
            <a:off x="3896599" y="2064436"/>
            <a:ext cx="1549158" cy="7055828"/>
            <a:chOff x="4880866" y="576778"/>
            <a:chExt cx="1291278" cy="4767433"/>
          </a:xfrm>
        </p:grpSpPr>
        <p:sp>
          <p:nvSpPr>
            <p:cNvPr id="16" name="矩形 15"/>
            <p:cNvSpPr/>
            <p:nvPr/>
          </p:nvSpPr>
          <p:spPr>
            <a:xfrm>
              <a:off x="4900249" y="1011001"/>
              <a:ext cx="1271895"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26" name="Picture 7"/>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rot="5400000">
              <a:off x="4125581" y="1994536"/>
              <a:ext cx="2773270" cy="126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5" name="TextBox 34"/>
            <p:cNvSpPr txBox="1"/>
            <p:nvPr/>
          </p:nvSpPr>
          <p:spPr bwMode="auto">
            <a:xfrm rot="5400000">
              <a:off x="5361240" y="265865"/>
              <a:ext cx="442826" cy="1064652"/>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6409" name="TextBox 40"/>
            <p:cNvSpPr txBox="1">
              <a:spLocks noChangeArrowheads="1"/>
            </p:cNvSpPr>
            <p:nvPr/>
          </p:nvSpPr>
          <p:spPr bwMode="auto">
            <a:xfrm rot="5400000">
              <a:off x="4934583" y="4306715"/>
              <a:ext cx="1269448" cy="805544"/>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p>
            <a:p>
              <a:pPr algn="ctr" defTabSz="877888"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106568" y="-24"/>
            <a:ext cx="1903085" cy="666849"/>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3200" dirty="0" smtClean="0">
                <a:solidFill>
                  <a:srgbClr val="772C03"/>
                </a:solidFill>
                <a:latin typeface="Aharoni" pitchFamily="2" charset="-79"/>
                <a:ea typeface="经典繁毛楷" pitchFamily="49" charset="-122"/>
                <a:cs typeface="Aharoni" pitchFamily="2" charset="-79"/>
              </a:rPr>
              <a:t>Overview</a:t>
            </a:r>
            <a:endParaRPr lang="zh-CN" altLang="en-US" sz="3200" dirty="0">
              <a:solidFill>
                <a:srgbClr val="772C03"/>
              </a:solidFill>
              <a:latin typeface="Aharoni" pitchFamily="2" charset="-79"/>
              <a:ea typeface="经典繁毛楷" pitchFamily="49" charset="-122"/>
              <a:cs typeface="Aharoni" pitchFamily="2" charset="-79"/>
            </a:endParaRPr>
          </a:p>
        </p:txBody>
      </p:sp>
      <p:pic>
        <p:nvPicPr>
          <p:cNvPr id="23" name="图片 22" descr="21161363852705.jpg"/>
          <p:cNvPicPr>
            <a:picLocks noChangeAspect="1"/>
          </p:cNvPicPr>
          <p:nvPr/>
        </p:nvPicPr>
        <p:blipFill>
          <a:blip r:embed="rId6"/>
          <a:stretch>
            <a:fillRect/>
          </a:stretch>
        </p:blipFill>
        <p:spPr>
          <a:xfrm>
            <a:off x="0" y="5308855"/>
            <a:ext cx="857224" cy="1377719"/>
          </a:xfrm>
          <a:prstGeom prst="rect">
            <a:avLst/>
          </a:prstGeom>
        </p:spPr>
      </p:pic>
    </p:spTree>
    <p:extLst>
      <p:ext uri="{BB962C8B-B14F-4D97-AF65-F5344CB8AC3E}">
        <p14:creationId xmlns="" xmlns:p14="http://schemas.microsoft.com/office/powerpoint/2010/main" val="122258172"/>
      </p:ext>
    </p:extLst>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par>
                                <p:cTn id="8" presetID="1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Right)">
                                      <p:cBhvr>
                                        <p:cTn id="10" dur="500"/>
                                        <p:tgtEl>
                                          <p:spTgt spid="7"/>
                                        </p:tgtEl>
                                      </p:cBhvr>
                                    </p:animEffect>
                                  </p:childTnLst>
                                </p:cTn>
                              </p:par>
                              <p:par>
                                <p:cTn id="11" presetID="1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Left)">
                                      <p:cBhvr>
                                        <p:cTn id="13" dur="500"/>
                                        <p:tgtEl>
                                          <p:spTgt spid="10"/>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0"/>
          <p:cNvSpPr txBox="1"/>
          <p:nvPr/>
        </p:nvSpPr>
        <p:spPr>
          <a:xfrm>
            <a:off x="899592" y="1661899"/>
            <a:ext cx="8061444" cy="830997"/>
          </a:xfrm>
          <a:prstGeom prst="rect">
            <a:avLst/>
          </a:prstGeom>
          <a:noFill/>
        </p:spPr>
        <p:txBody>
          <a:bodyPr wrap="square" rtlCol="0">
            <a:spAutoFit/>
          </a:bodyPr>
          <a:lstStyle/>
          <a:p>
            <a:pPr>
              <a:buSzPct val="55000"/>
            </a:pPr>
            <a:r>
              <a:rPr lang="en-US" altLang="zh-CN" sz="2400" b="1" dirty="0">
                <a:solidFill>
                  <a:schemeClr val="accent6">
                    <a:lumMod val="75000"/>
                  </a:schemeClr>
                </a:solidFill>
                <a:latin typeface="+mj-lt"/>
              </a:rPr>
              <a:t>Watch the video clip and discuss the reason why  Shanghai schools outperform the Entire World On Tests. </a:t>
            </a:r>
          </a:p>
        </p:txBody>
      </p:sp>
      <p:sp>
        <p:nvSpPr>
          <p:cNvPr id="8" name="矩形 7"/>
          <p:cNvSpPr/>
          <p:nvPr/>
        </p:nvSpPr>
        <p:spPr>
          <a:xfrm>
            <a:off x="3263886" y="1095127"/>
            <a:ext cx="2808312" cy="461665"/>
          </a:xfrm>
          <a:prstGeom prst="rect">
            <a:avLst/>
          </a:prstGeom>
        </p:spPr>
        <p:txBody>
          <a:bodyPr wrap="square">
            <a:spAutoFit/>
          </a:bodyPr>
          <a:lstStyle/>
          <a:p>
            <a:pPr algn="ctr"/>
            <a:r>
              <a:rPr lang="en-US" altLang="zh-CN" sz="2400" b="1" dirty="0" smtClean="0">
                <a:solidFill>
                  <a:schemeClr val="accent6">
                    <a:lumMod val="50000"/>
                  </a:schemeClr>
                </a:solidFill>
              </a:rPr>
              <a:t>Watch &amp; Think</a:t>
            </a:r>
            <a:endParaRPr lang="zh-CN" altLang="en-US" sz="2400" dirty="0">
              <a:solidFill>
                <a:schemeClr val="accent6">
                  <a:lumMod val="50000"/>
                </a:schemeClr>
              </a:solidFill>
            </a:endParaRPr>
          </a:p>
        </p:txBody>
      </p:sp>
      <p:sp>
        <p:nvSpPr>
          <p:cNvPr id="9" name="TextBox 8"/>
          <p:cNvSpPr txBox="1">
            <a:spLocks noChangeArrowheads="1"/>
          </p:cNvSpPr>
          <p:nvPr/>
        </p:nvSpPr>
        <p:spPr bwMode="auto">
          <a:xfrm>
            <a:off x="-468560" y="120810"/>
            <a:ext cx="3786184" cy="643894"/>
          </a:xfrm>
          <a:prstGeom prst="rect">
            <a:avLst/>
          </a:prstGeom>
          <a:noFill/>
          <a:ln w="9525">
            <a:noFill/>
            <a:miter lim="800000"/>
            <a:headEnd/>
            <a:tailEnd/>
          </a:ln>
        </p:spPr>
        <p:txBody>
          <a:bodyPr wrap="square">
            <a:spAutoFit/>
          </a:bodyPr>
          <a:lstStyle/>
          <a:p>
            <a:pPr algn="ctr" defTabSz="877888" eaLnBrk="1" hangingPunct="1">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Lead-in Activity</a:t>
            </a:r>
          </a:p>
        </p:txBody>
      </p:sp>
      <p:pic>
        <p:nvPicPr>
          <p:cNvPr id="6" name="图片 5" descr="图片1.png">
            <a:hlinkClick r:id="rId2" action="ppaction://hlinkfile"/>
          </p:cNvPr>
          <p:cNvPicPr>
            <a:picLocks noChangeAspect="1"/>
          </p:cNvPicPr>
          <p:nvPr/>
        </p:nvPicPr>
        <p:blipFill>
          <a:blip r:embed="rId3"/>
          <a:stretch>
            <a:fillRect/>
          </a:stretch>
        </p:blipFill>
        <p:spPr>
          <a:xfrm>
            <a:off x="1857356" y="2786058"/>
            <a:ext cx="6317081" cy="3563212"/>
          </a:xfrm>
          <a:prstGeom prst="rect">
            <a:avLst/>
          </a:prstGeom>
        </p:spPr>
      </p:pic>
    </p:spTree>
    <p:extLst>
      <p:ext uri="{BB962C8B-B14F-4D97-AF65-F5344CB8AC3E}">
        <p14:creationId xmlns="" xmlns:p14="http://schemas.microsoft.com/office/powerpoint/2010/main" val="256062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headEnd/>
            <a:tailEnd/>
          </a:ln>
        </p:spPr>
        <p:txBody>
          <a:bodyPr/>
          <a:lstStyle/>
          <a:p>
            <a:fld id="{1F273719-64EF-4178-AB06-BEABDBFD1422}" type="slidenum">
              <a:rPr lang="zh-CN" altLang="en-US"/>
              <a:pPr/>
              <a:t>6</a:t>
            </a:fld>
            <a:endParaRPr lang="zh-CN" altLang="en-US"/>
          </a:p>
        </p:txBody>
      </p:sp>
      <p:grpSp>
        <p:nvGrpSpPr>
          <p:cNvPr id="5" name="组合 4"/>
          <p:cNvGrpSpPr>
            <a:grpSpLocks/>
          </p:cNvGrpSpPr>
          <p:nvPr/>
        </p:nvGrpSpPr>
        <p:grpSpPr bwMode="auto">
          <a:xfrm>
            <a:off x="1223255" y="1484785"/>
            <a:ext cx="2196617" cy="4545516"/>
            <a:chOff x="1188358" y="1107348"/>
            <a:chExt cx="1272631" cy="3786743"/>
          </a:xfrm>
        </p:grpSpPr>
        <p:sp>
          <p:nvSpPr>
            <p:cNvPr id="6" name="矩形 5"/>
            <p:cNvSpPr/>
            <p:nvPr/>
          </p:nvSpPr>
          <p:spPr>
            <a:xfrm>
              <a:off x="1188358" y="3915412"/>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8463" name="Picture 2"/>
            <p:cNvPicPr>
              <a:picLocks noChangeAspect="1" noChangeArrowheads="1"/>
            </p:cNvPicPr>
            <p:nvPr/>
          </p:nvPicPr>
          <p:blipFill>
            <a:blip r:embed="rId2">
              <a:extLst>
                <a:ext uri="{28A0092B-C50C-407E-A947-70E740481C1C}">
                  <a14:useLocalDpi xmlns="" xmlns:a14="http://schemas.microsoft.com/office/drawing/2010/main" val="0"/>
                </a:ext>
              </a:extLst>
            </a:blip>
            <a:stretch>
              <a:fillRect/>
            </a:stretch>
          </p:blipFill>
          <p:spPr bwMode="auto">
            <a:xfrm>
              <a:off x="1209434" y="1107348"/>
              <a:ext cx="1251555" cy="2699454"/>
            </a:xfrm>
            <a:prstGeom prst="rect">
              <a:avLst/>
            </a:prstGeom>
            <a:noFill/>
            <a:ln w="9525">
              <a:noFill/>
              <a:miter lim="800000"/>
              <a:headEnd/>
              <a:tailEnd/>
            </a:ln>
          </p:spPr>
        </p:pic>
        <p:sp>
          <p:nvSpPr>
            <p:cNvPr id="8" name="TextBox 7"/>
            <p:cNvSpPr txBox="1"/>
            <p:nvPr/>
          </p:nvSpPr>
          <p:spPr bwMode="auto">
            <a:xfrm>
              <a:off x="1572473" y="2155696"/>
              <a:ext cx="503666" cy="1512761"/>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65" name="TextBox 8"/>
            <p:cNvSpPr txBox="1">
              <a:spLocks noChangeArrowheads="1"/>
            </p:cNvSpPr>
            <p:nvPr/>
          </p:nvSpPr>
          <p:spPr bwMode="auto">
            <a:xfrm>
              <a:off x="1330393" y="4088995"/>
              <a:ext cx="913925" cy="805096"/>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b="1" dirty="0" smtClean="0">
                  <a:solidFill>
                    <a:srgbClr val="A71F13"/>
                  </a:solidFill>
                  <a:latin typeface="+mj-lt"/>
                  <a:ea typeface="冬青黑体简体中文 W6"/>
                  <a:cs typeface="冬青黑体简体中文 W6"/>
                </a:rPr>
                <a:t>Traditional</a:t>
              </a:r>
            </a:p>
            <a:p>
              <a:pPr algn="ctr" defTabSz="877888" eaLnBrk="1" hangingPunct="1">
                <a:lnSpc>
                  <a:spcPct val="120000"/>
                </a:lnSpc>
              </a:pPr>
              <a:r>
                <a:rPr lang="en-US" altLang="zh-CN" sz="2400" b="1" dirty="0" smtClean="0">
                  <a:solidFill>
                    <a:srgbClr val="A71F13"/>
                  </a:solidFill>
                  <a:latin typeface="+mj-lt"/>
                  <a:ea typeface="冬青黑体简体中文 W6"/>
                  <a:cs typeface="冬青黑体简体中文 W6"/>
                </a:rPr>
                <a:t>Education</a:t>
              </a:r>
            </a:p>
          </p:txBody>
        </p:sp>
      </p:grpSp>
      <p:grpSp>
        <p:nvGrpSpPr>
          <p:cNvPr id="10" name="组合 9"/>
          <p:cNvGrpSpPr>
            <a:grpSpLocks/>
          </p:cNvGrpSpPr>
          <p:nvPr/>
        </p:nvGrpSpPr>
        <p:grpSpPr bwMode="auto">
          <a:xfrm>
            <a:off x="3591009" y="1484784"/>
            <a:ext cx="2327334" cy="4515999"/>
            <a:chOff x="2585586" y="1149905"/>
            <a:chExt cx="1287387" cy="3763423"/>
          </a:xfrm>
        </p:grpSpPr>
        <p:sp>
          <p:nvSpPr>
            <p:cNvPr id="11" name="矩形 10"/>
            <p:cNvSpPr/>
            <p:nvPr/>
          </p:nvSpPr>
          <p:spPr>
            <a:xfrm>
              <a:off x="2601079" y="3950764"/>
              <a:ext cx="1271894"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2" name="Picture 4"/>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a:off x="2585586" y="1149905"/>
              <a:ext cx="1273364" cy="270036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bwMode="auto">
            <a:xfrm>
              <a:off x="2981822" y="2222530"/>
              <a:ext cx="480889" cy="1513272"/>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61" name="TextBox 13"/>
            <p:cNvSpPr txBox="1">
              <a:spLocks noChangeArrowheads="1"/>
            </p:cNvSpPr>
            <p:nvPr/>
          </p:nvSpPr>
          <p:spPr bwMode="auto">
            <a:xfrm>
              <a:off x="2819011" y="4138311"/>
              <a:ext cx="776442" cy="775017"/>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300" b="1" dirty="0" smtClean="0">
                  <a:solidFill>
                    <a:srgbClr val="7F7F7F"/>
                  </a:solidFill>
                  <a:latin typeface="+mj-lt"/>
                  <a:ea typeface="冬青黑体简体中文 W6"/>
                  <a:cs typeface="冬青黑体简体中文 W6"/>
                </a:rPr>
                <a:t>Present </a:t>
              </a:r>
            </a:p>
            <a:p>
              <a:pPr algn="ctr" defTabSz="877888" eaLnBrk="1" hangingPunct="1">
                <a:lnSpc>
                  <a:spcPct val="120000"/>
                </a:lnSpc>
              </a:pPr>
              <a:r>
                <a:rPr lang="en-US" altLang="zh-CN" sz="2300" b="1" dirty="0" smtClean="0">
                  <a:solidFill>
                    <a:srgbClr val="7F7F7F"/>
                  </a:solidFill>
                  <a:latin typeface="+mj-lt"/>
                  <a:ea typeface="冬青黑体简体中文 W6"/>
                  <a:cs typeface="冬青黑体简体中文 W6"/>
                </a:rPr>
                <a:t>Education</a:t>
              </a:r>
            </a:p>
          </p:txBody>
        </p:sp>
      </p:grpSp>
      <p:pic>
        <p:nvPicPr>
          <p:cNvPr id="39" name="图片 38" descr="21161363852705.jpg"/>
          <p:cNvPicPr>
            <a:picLocks noChangeAspect="1"/>
          </p:cNvPicPr>
          <p:nvPr/>
        </p:nvPicPr>
        <p:blipFill>
          <a:blip r:embed="rId4"/>
          <a:stretch>
            <a:fillRect/>
          </a:stretch>
        </p:blipFill>
        <p:spPr>
          <a:xfrm>
            <a:off x="0" y="5308855"/>
            <a:ext cx="857224" cy="1377719"/>
          </a:xfrm>
          <a:prstGeom prst="rect">
            <a:avLst/>
          </a:prstGeom>
        </p:spPr>
      </p:pic>
      <p:pic>
        <p:nvPicPr>
          <p:cNvPr id="25" name="图片 24" descr="Screen Shot 2015-11-05 at 6.37.47 AM.png"/>
          <p:cNvPicPr>
            <a:picLocks noChangeAspect="1"/>
          </p:cNvPicPr>
          <p:nvPr/>
        </p:nvPicPr>
        <p:blipFill rotWithShape="1">
          <a:blip r:embed="rId5">
            <a:extLst>
              <a:ext uri="{28A0092B-C50C-407E-A947-70E740481C1C}">
                <a14:useLocalDpi xmlns="" xmlns:a14="http://schemas.microsoft.com/office/drawing/2010/main" val="0"/>
              </a:ext>
            </a:extLst>
          </a:blip>
          <a:srcRect t="29462"/>
          <a:stretch/>
        </p:blipFill>
        <p:spPr>
          <a:xfrm>
            <a:off x="10080" y="548680"/>
            <a:ext cx="9133920" cy="859994"/>
          </a:xfrm>
          <a:prstGeom prst="rect">
            <a:avLst/>
          </a:prstGeom>
        </p:spPr>
      </p:pic>
      <p:sp>
        <p:nvSpPr>
          <p:cNvPr id="18440" name="TextBox 24"/>
          <p:cNvSpPr txBox="1">
            <a:spLocks noChangeArrowheads="1"/>
          </p:cNvSpPr>
          <p:nvPr/>
        </p:nvSpPr>
        <p:spPr bwMode="auto">
          <a:xfrm>
            <a:off x="0" y="476672"/>
            <a:ext cx="3995936" cy="666849"/>
          </a:xfrm>
          <a:prstGeom prst="rect">
            <a:avLst/>
          </a:prstGeom>
          <a:noFill/>
          <a:ln w="9525">
            <a:noFill/>
            <a:miter lim="800000"/>
            <a:headEnd/>
            <a:tailEnd/>
          </a:ln>
        </p:spPr>
        <p:txBody>
          <a:bodyPr wrap="square">
            <a:spAutoFit/>
          </a:bodyPr>
          <a:lstStyle/>
          <a:p>
            <a:pPr algn="ctr" defTabSz="877888">
              <a:lnSpc>
                <a:spcPct val="120000"/>
              </a:lnSpc>
            </a:pPr>
            <a:r>
              <a:rPr lang="en-US" altLang="zh-CN" sz="3200" dirty="0">
                <a:solidFill>
                  <a:srgbClr val="772C03"/>
                </a:solidFill>
                <a:latin typeface="Aharoni" pitchFamily="2" charset="-79"/>
                <a:ea typeface="经典繁毛楷" pitchFamily="49" charset="-122"/>
                <a:cs typeface="Aharoni" pitchFamily="2" charset="-79"/>
              </a:rPr>
              <a:t>Education i</a:t>
            </a:r>
            <a:r>
              <a:rPr lang="en-US" altLang="zh-CN" sz="3200" dirty="0" smtClean="0">
                <a:solidFill>
                  <a:srgbClr val="772C03"/>
                </a:solidFill>
                <a:latin typeface="Aharoni" pitchFamily="2" charset="-79"/>
                <a:ea typeface="经典繁毛楷" pitchFamily="49" charset="-122"/>
                <a:cs typeface="Aharoni" pitchFamily="2" charset="-79"/>
              </a:rPr>
              <a:t>n </a:t>
            </a:r>
            <a:r>
              <a:rPr lang="en-US" altLang="zh-CN" sz="3200" dirty="0">
                <a:solidFill>
                  <a:srgbClr val="772C03"/>
                </a:solidFill>
                <a:latin typeface="Aharoni" pitchFamily="2" charset="-79"/>
                <a:ea typeface="经典繁毛楷" pitchFamily="49" charset="-122"/>
                <a:cs typeface="Aharoni" pitchFamily="2" charset="-79"/>
              </a:rPr>
              <a:t>China</a:t>
            </a:r>
          </a:p>
        </p:txBody>
      </p:sp>
      <p:grpSp>
        <p:nvGrpSpPr>
          <p:cNvPr id="18441" name="组合 25"/>
          <p:cNvGrpSpPr>
            <a:grpSpLocks/>
          </p:cNvGrpSpPr>
          <p:nvPr/>
        </p:nvGrpSpPr>
        <p:grpSpPr bwMode="auto">
          <a:xfrm>
            <a:off x="0" y="260648"/>
            <a:ext cx="9144000" cy="50292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6"/>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13602"/>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 3"/>
          <p:cNvGrpSpPr/>
          <p:nvPr/>
        </p:nvGrpSpPr>
        <p:grpSpPr>
          <a:xfrm>
            <a:off x="6084168" y="1484784"/>
            <a:ext cx="2160240" cy="4995615"/>
            <a:chOff x="6084168" y="1484784"/>
            <a:chExt cx="2160240" cy="4995615"/>
          </a:xfrm>
        </p:grpSpPr>
        <p:grpSp>
          <p:nvGrpSpPr>
            <p:cNvPr id="30" name="组合 29"/>
            <p:cNvGrpSpPr>
              <a:grpSpLocks/>
            </p:cNvGrpSpPr>
            <p:nvPr/>
          </p:nvGrpSpPr>
          <p:grpSpPr bwMode="auto">
            <a:xfrm>
              <a:off x="6084170" y="1484784"/>
              <a:ext cx="2160238" cy="4995615"/>
              <a:chOff x="3904024" y="1179571"/>
              <a:chExt cx="1280569" cy="4161707"/>
            </a:xfrm>
          </p:grpSpPr>
          <p:pic>
            <p:nvPicPr>
              <p:cNvPr id="32" name="Picture 3"/>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 xmlns:a14="http://schemas.microsoft.com/office/drawing/2010/main" val="0"/>
                  </a:ext>
                </a:extLst>
              </a:blip>
              <a:stretch>
                <a:fillRect/>
              </a:stretch>
            </p:blipFill>
            <p:spPr bwMode="auto">
              <a:xfrm>
                <a:off x="3904024" y="1179571"/>
                <a:ext cx="1280569" cy="269945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TextBox 32"/>
              <p:cNvSpPr txBox="1"/>
              <p:nvPr/>
            </p:nvSpPr>
            <p:spPr bwMode="auto">
              <a:xfrm>
                <a:off x="4332749" y="2223359"/>
                <a:ext cx="515342" cy="1512760"/>
              </a:xfrm>
              <a:prstGeom prst="rect">
                <a:avLst/>
              </a:prstGeom>
              <a:noFill/>
              <a:ln w="9525">
                <a:noFill/>
                <a:miter lim="800000"/>
                <a:headEnd/>
                <a:tailEnd/>
              </a:ln>
              <a:effectLst/>
            </p:spPr>
            <p:txBody>
              <a:bodyPr wrap="none">
                <a:spAutoFit/>
              </a:bodyPr>
              <a:lstStyle/>
              <a:p>
                <a:pPr algn="ctr" defTabSz="877888" eaLnBrk="1" fontAlgn="auto"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itchFamily="34" charset="0"/>
                  <a:ea typeface="微软雅黑" pitchFamily="34" charset="-122"/>
                  <a:cs typeface="Arial" pitchFamily="34" charset="0"/>
                </a:endParaRPr>
              </a:p>
            </p:txBody>
          </p:sp>
          <p:sp>
            <p:nvSpPr>
              <p:cNvPr id="18446" name="TextBox 33"/>
              <p:cNvSpPr txBox="1">
                <a:spLocks noChangeArrowheads="1"/>
              </p:cNvSpPr>
              <p:nvPr/>
            </p:nvSpPr>
            <p:spPr bwMode="auto">
              <a:xfrm>
                <a:off x="4024396" y="4166966"/>
                <a:ext cx="1101613" cy="1174312"/>
              </a:xfrm>
              <a:prstGeom prst="rect">
                <a:avLst/>
              </a:prstGeom>
              <a:noFill/>
              <a:ln w="9525">
                <a:noFill/>
                <a:miter lim="800000"/>
                <a:headEnd/>
                <a:tailEnd/>
              </a:ln>
            </p:spPr>
            <p:txBody>
              <a:bodyPr wrap="none">
                <a:spAutoFit/>
              </a:bodyPr>
              <a:lstStyle/>
              <a:p>
                <a:pPr algn="ctr" defTabSz="877888" eaLnBrk="1" hangingPunct="1">
                  <a:lnSpc>
                    <a:spcPct val="120000"/>
                  </a:lnSpc>
                </a:pPr>
                <a:r>
                  <a:rPr lang="en-US" altLang="zh-CN" sz="2400" b="1" dirty="0" smtClean="0">
                    <a:solidFill>
                      <a:srgbClr val="7F7F7F"/>
                    </a:solidFill>
                    <a:latin typeface="+mj-lt"/>
                  </a:rPr>
                  <a:t>International </a:t>
                </a:r>
              </a:p>
              <a:p>
                <a:pPr algn="ctr" defTabSz="877888" eaLnBrk="1" hangingPunct="1">
                  <a:lnSpc>
                    <a:spcPct val="120000"/>
                  </a:lnSpc>
                </a:pPr>
                <a:r>
                  <a:rPr lang="en-US" altLang="zh-CN" sz="2400" b="1" dirty="0" smtClean="0">
                    <a:solidFill>
                      <a:srgbClr val="7F7F7F"/>
                    </a:solidFill>
                    <a:latin typeface="+mj-lt"/>
                  </a:rPr>
                  <a:t>Exchange &amp;</a:t>
                </a:r>
              </a:p>
              <a:p>
                <a:pPr algn="ctr" defTabSz="877888" eaLnBrk="1" hangingPunct="1">
                  <a:lnSpc>
                    <a:spcPct val="120000"/>
                  </a:lnSpc>
                </a:pPr>
                <a:r>
                  <a:rPr lang="en-US" altLang="zh-CN" sz="2400" b="1" dirty="0" smtClean="0">
                    <a:solidFill>
                      <a:srgbClr val="7F7F7F"/>
                    </a:solidFill>
                    <a:latin typeface="+mj-lt"/>
                  </a:rPr>
                  <a:t>Cooperation</a:t>
                </a:r>
              </a:p>
            </p:txBody>
          </p:sp>
        </p:grpSp>
        <p:sp>
          <p:nvSpPr>
            <p:cNvPr id="28" name="矩形 27"/>
            <p:cNvSpPr/>
            <p:nvPr/>
          </p:nvSpPr>
          <p:spPr bwMode="auto">
            <a:xfrm>
              <a:off x="6084168" y="4869920"/>
              <a:ext cx="2160240" cy="2152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extLst>
      <p:ext uri="{BB962C8B-B14F-4D97-AF65-F5344CB8AC3E}">
        <p14:creationId xmlns="" xmlns:p14="http://schemas.microsoft.com/office/powerpoint/2010/main" val="2177214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ppt_x"/>
                                          </p:val>
                                        </p:tav>
                                        <p:tav tm="100000">
                                          <p:val>
                                            <p:strVal val="#ppt_x"/>
                                          </p:val>
                                        </p:tav>
                                      </p:tavLst>
                                    </p:anim>
                                    <p:anim calcmode="lin" valueType="num">
                                      <p:cBhvr additive="base">
                                        <p:cTn id="8" dur="400" fill="hold"/>
                                        <p:tgtEl>
                                          <p:spTgt spid="5"/>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lide(fromTop)">
                                      <p:cBhvr>
                                        <p:cTn id="11" dur="500"/>
                                        <p:tgtEl>
                                          <p:spTgt spid="10"/>
                                        </p:tgtEl>
                                      </p:cBhvr>
                                    </p:animEffect>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500" tmFilter="0, 0; .2, .5; .8, .5; 1, 0"/>
                                        <p:tgtEl>
                                          <p:spTgt spid="5"/>
                                        </p:tgtEl>
                                      </p:cBhvr>
                                    </p:animEffect>
                                    <p:animScale>
                                      <p:cBhvr>
                                        <p:cTn id="1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idx="4294967295"/>
          </p:nvPr>
        </p:nvSpPr>
        <p:spPr>
          <a:xfrm>
            <a:off x="539552" y="1523925"/>
            <a:ext cx="8229600" cy="3993307"/>
          </a:xfrm>
          <a:prstGeom prst="rect">
            <a:avLst/>
          </a:prstGeom>
        </p:spPr>
        <p:txBody>
          <a:bodyPr/>
          <a:lstStyle/>
          <a:p>
            <a:pPr marL="0" indent="0">
              <a:spcAft>
                <a:spcPts val="1200"/>
              </a:spcAft>
              <a:buNone/>
            </a:pPr>
            <a:endParaRPr lang="en-US" altLang="zh-CN" b="1" dirty="0" smtClean="0"/>
          </a:p>
          <a:p>
            <a:pPr>
              <a:spcAft>
                <a:spcPts val="1200"/>
              </a:spcAft>
            </a:pPr>
            <a:r>
              <a:rPr lang="en-US" altLang="zh-CN" sz="3200" dirty="0" smtClean="0">
                <a:solidFill>
                  <a:srgbClr val="996633"/>
                </a:solidFill>
                <a:latin typeface="+mj-lt"/>
              </a:rPr>
              <a:t>Private Schools </a:t>
            </a:r>
          </a:p>
          <a:p>
            <a:pPr>
              <a:spcAft>
                <a:spcPts val="1200"/>
              </a:spcAft>
            </a:pPr>
            <a:r>
              <a:rPr lang="en-US" altLang="zh-CN" sz="3200" dirty="0" smtClean="0">
                <a:solidFill>
                  <a:srgbClr val="996633"/>
                </a:solidFill>
                <a:latin typeface="+mj-lt"/>
              </a:rPr>
              <a:t>Official </a:t>
            </a:r>
            <a:r>
              <a:rPr lang="en-US" altLang="zh-CN" sz="3200" dirty="0">
                <a:solidFill>
                  <a:srgbClr val="996633"/>
                </a:solidFill>
                <a:latin typeface="+mj-lt"/>
              </a:rPr>
              <a:t>Schools </a:t>
            </a:r>
            <a:endParaRPr lang="en-US" altLang="zh-CN" sz="3200" dirty="0" smtClean="0">
              <a:solidFill>
                <a:srgbClr val="996633"/>
              </a:solidFill>
              <a:latin typeface="+mj-lt"/>
            </a:endParaRPr>
          </a:p>
          <a:p>
            <a:pPr>
              <a:spcAft>
                <a:spcPts val="1200"/>
              </a:spcAft>
            </a:pPr>
            <a:r>
              <a:rPr lang="en-US" altLang="zh-CN" sz="3200" dirty="0" smtClean="0">
                <a:solidFill>
                  <a:srgbClr val="996633"/>
                </a:solidFill>
                <a:latin typeface="+mj-lt"/>
              </a:rPr>
              <a:t>Imperial Civil</a:t>
            </a:r>
          </a:p>
          <a:p>
            <a:pPr marL="0" indent="0">
              <a:spcAft>
                <a:spcPts val="1200"/>
              </a:spcAft>
              <a:buNone/>
            </a:pPr>
            <a:r>
              <a:rPr lang="en-US" altLang="zh-CN" sz="3200" dirty="0">
                <a:solidFill>
                  <a:srgbClr val="996633"/>
                </a:solidFill>
                <a:latin typeface="+mj-lt"/>
              </a:rPr>
              <a:t> </a:t>
            </a:r>
            <a:r>
              <a:rPr lang="en-US" altLang="zh-CN" sz="3200" dirty="0" smtClean="0">
                <a:solidFill>
                  <a:srgbClr val="996633"/>
                </a:solidFill>
                <a:latin typeface="+mj-lt"/>
              </a:rPr>
              <a:t>   Examination System</a:t>
            </a:r>
            <a:endParaRPr lang="en-US" altLang="zh-CN" sz="3200" dirty="0">
              <a:solidFill>
                <a:srgbClr val="996633"/>
              </a:solidFill>
              <a:latin typeface="+mj-lt"/>
            </a:endParaRPr>
          </a:p>
          <a:p>
            <a:endParaRPr lang="en-US" altLang="zh-CN" dirty="0"/>
          </a:p>
          <a:p>
            <a:endParaRPr lang="en-US" altLang="zh-CN" dirty="0"/>
          </a:p>
          <a:p>
            <a:endParaRPr lang="en-US" altLang="zh-CN" dirty="0"/>
          </a:p>
        </p:txBody>
      </p:sp>
      <p:sp>
        <p:nvSpPr>
          <p:cNvPr id="4" name="TextBox 8"/>
          <p:cNvSpPr txBox="1">
            <a:spLocks noChangeArrowheads="1"/>
          </p:cNvSpPr>
          <p:nvPr/>
        </p:nvSpPr>
        <p:spPr bwMode="auto">
          <a:xfrm>
            <a:off x="-207318"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pic>
        <p:nvPicPr>
          <p:cNvPr id="5" name="图片 4"/>
          <p:cNvPicPr>
            <a:picLocks noChangeAspect="1"/>
          </p:cNvPicPr>
          <p:nvPr/>
        </p:nvPicPr>
        <p:blipFill>
          <a:blip r:embed="rId2"/>
          <a:stretch>
            <a:fillRect/>
          </a:stretch>
        </p:blipFill>
        <p:spPr>
          <a:xfrm>
            <a:off x="4932040" y="1772816"/>
            <a:ext cx="3802023" cy="4320480"/>
          </a:xfrm>
          <a:prstGeom prst="rect">
            <a:avLst/>
          </a:prstGeom>
        </p:spPr>
      </p:pic>
    </p:spTree>
    <p:extLst>
      <p:ext uri="{BB962C8B-B14F-4D97-AF65-F5344CB8AC3E}">
        <p14:creationId xmlns="" xmlns:p14="http://schemas.microsoft.com/office/powerpoint/2010/main" val="3030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animEffect transition="in" filter="slide(fromBottom)">
                                      <p:cBhvr>
                                        <p:cTn id="7" dur="500"/>
                                        <p:tgtEl>
                                          <p:spTgt spid="2734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3411">
                                            <p:txEl>
                                              <p:pRg st="2" end="2"/>
                                            </p:txEl>
                                          </p:spTgt>
                                        </p:tgtEl>
                                        <p:attrNameLst>
                                          <p:attrName>style.visibility</p:attrName>
                                        </p:attrNameLst>
                                      </p:cBhvr>
                                      <p:to>
                                        <p:strVal val="visible"/>
                                      </p:to>
                                    </p:set>
                                    <p:animEffect transition="in" filter="slide(fromBottom)">
                                      <p:cBhvr>
                                        <p:cTn id="12" dur="500"/>
                                        <p:tgtEl>
                                          <p:spTgt spid="2734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73411">
                                            <p:txEl>
                                              <p:pRg st="3" end="3"/>
                                            </p:txEl>
                                          </p:spTgt>
                                        </p:tgtEl>
                                        <p:attrNameLst>
                                          <p:attrName>style.visibility</p:attrName>
                                        </p:attrNameLst>
                                      </p:cBhvr>
                                      <p:to>
                                        <p:strVal val="visible"/>
                                      </p:to>
                                    </p:set>
                                    <p:animEffect transition="in" filter="slide(fromBottom)">
                                      <p:cBhvr>
                                        <p:cTn id="17" dur="500"/>
                                        <p:tgtEl>
                                          <p:spTgt spid="273411">
                                            <p:txEl>
                                              <p:pRg st="3" end="3"/>
                                            </p:tx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273411">
                                            <p:txEl>
                                              <p:pRg st="4" end="4"/>
                                            </p:txEl>
                                          </p:spTgt>
                                        </p:tgtEl>
                                        <p:attrNameLst>
                                          <p:attrName>style.visibility</p:attrName>
                                        </p:attrNameLst>
                                      </p:cBhvr>
                                      <p:to>
                                        <p:strVal val="visible"/>
                                      </p:to>
                                    </p:set>
                                    <p:animEffect transition="in" filter="slide(fromBottom)">
                                      <p:cBhvr>
                                        <p:cTn id="20" dur="500"/>
                                        <p:tgtEl>
                                          <p:spTgt spid="273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Grp="1" noChangeArrowheads="1"/>
          </p:cNvSpPr>
          <p:nvPr>
            <p:ph idx="4294967295"/>
          </p:nvPr>
        </p:nvSpPr>
        <p:spPr>
          <a:xfrm>
            <a:off x="734888" y="2060848"/>
            <a:ext cx="8229600" cy="4525963"/>
          </a:xfrm>
          <a:prstGeom prst="rect">
            <a:avLst/>
          </a:prstGeom>
        </p:spPr>
        <p:txBody>
          <a:bodyPr/>
          <a:lstStyle/>
          <a:p>
            <a:pPr>
              <a:spcBef>
                <a:spcPts val="0"/>
              </a:spcBef>
              <a:spcAft>
                <a:spcPts val="1200"/>
              </a:spcAft>
            </a:pPr>
            <a:r>
              <a:rPr lang="en-US" altLang="zh-CN" sz="2400" dirty="0"/>
              <a:t>A</a:t>
            </a:r>
            <a:r>
              <a:rPr lang="en-US" altLang="zh-CN" sz="2400" dirty="0" smtClean="0"/>
              <a:t> </a:t>
            </a:r>
            <a:r>
              <a:rPr lang="en-US" altLang="zh-CN" sz="2400" dirty="0"/>
              <a:t>school set up by a family, clan, or teacher that </a:t>
            </a:r>
            <a:endParaRPr lang="en-US" altLang="zh-CN" sz="2400" dirty="0" smtClean="0"/>
          </a:p>
          <a:p>
            <a:pPr>
              <a:spcBef>
                <a:spcPts val="0"/>
              </a:spcBef>
              <a:spcAft>
                <a:spcPts val="1200"/>
              </a:spcAft>
            </a:pPr>
            <a:r>
              <a:rPr lang="en-US" altLang="zh-CN" sz="2400" dirty="0"/>
              <a:t>G</a:t>
            </a:r>
            <a:r>
              <a:rPr lang="en-US" altLang="zh-CN" sz="2400" dirty="0" smtClean="0"/>
              <a:t>enerally with just </a:t>
            </a:r>
            <a:r>
              <a:rPr lang="en-US" altLang="zh-CN" sz="2400" dirty="0"/>
              <a:t>one teacher </a:t>
            </a:r>
            <a:r>
              <a:rPr lang="en-US" altLang="zh-CN" sz="2400" dirty="0" smtClean="0"/>
              <a:t>giving individual tuition</a:t>
            </a:r>
            <a:endParaRPr lang="en-US" altLang="zh-CN" sz="2400" dirty="0"/>
          </a:p>
          <a:p>
            <a:pPr>
              <a:spcBef>
                <a:spcPts val="0"/>
              </a:spcBef>
              <a:spcAft>
                <a:spcPts val="1200"/>
              </a:spcAft>
            </a:pPr>
            <a:r>
              <a:rPr lang="en-US" altLang="zh-CN" sz="2400" dirty="0"/>
              <a:t>N</a:t>
            </a:r>
            <a:r>
              <a:rPr lang="en-US" altLang="zh-CN" sz="2400" dirty="0" smtClean="0"/>
              <a:t>o </a:t>
            </a:r>
            <a:r>
              <a:rPr lang="en-US" altLang="zh-CN" sz="2400" dirty="0"/>
              <a:t>set </a:t>
            </a:r>
            <a:r>
              <a:rPr lang="en-US" altLang="zh-CN" sz="2400" dirty="0" smtClean="0"/>
              <a:t>textbooks nor </a:t>
            </a:r>
            <a:r>
              <a:rPr lang="en-US" altLang="zh-CN" sz="2400" dirty="0"/>
              <a:t>specified time span of </a:t>
            </a:r>
            <a:r>
              <a:rPr lang="en-US" altLang="zh-CN" sz="2400" dirty="0" smtClean="0"/>
              <a:t>study</a:t>
            </a:r>
            <a:endParaRPr lang="en-US" altLang="zh-CN" sz="2400" dirty="0"/>
          </a:p>
          <a:p>
            <a:pPr>
              <a:spcBef>
                <a:spcPts val="0"/>
              </a:spcBef>
              <a:spcAft>
                <a:spcPts val="1200"/>
              </a:spcAft>
            </a:pPr>
            <a:r>
              <a:rPr lang="en-US" altLang="zh-CN" sz="2400" dirty="0" smtClean="0"/>
              <a:t>Prevailed </a:t>
            </a:r>
            <a:r>
              <a:rPr lang="en-US" altLang="zh-CN" sz="2400" dirty="0"/>
              <a:t>In the Spring and Autumn Period </a:t>
            </a:r>
            <a:endParaRPr lang="en-US" altLang="zh-CN" sz="2400" dirty="0" smtClean="0"/>
          </a:p>
          <a:p>
            <a:pPr>
              <a:spcBef>
                <a:spcPts val="0"/>
              </a:spcBef>
              <a:spcAft>
                <a:spcPts val="1200"/>
              </a:spcAft>
            </a:pPr>
            <a:r>
              <a:rPr lang="en-US" altLang="zh-CN" sz="2400" dirty="0"/>
              <a:t>M</a:t>
            </a:r>
            <a:r>
              <a:rPr lang="en-US" altLang="zh-CN" sz="2400" dirty="0" smtClean="0"/>
              <a:t>any </a:t>
            </a:r>
            <a:r>
              <a:rPr lang="en-US" altLang="zh-CN" sz="2400" dirty="0"/>
              <a:t>scholars of different schools of thought spread their teaching in this </a:t>
            </a:r>
            <a:r>
              <a:rPr lang="en-US" altLang="zh-CN" sz="2400" dirty="0" smtClean="0"/>
              <a:t>way.</a:t>
            </a:r>
          </a:p>
          <a:p>
            <a:pPr>
              <a:spcBef>
                <a:spcPts val="0"/>
              </a:spcBef>
              <a:spcAft>
                <a:spcPts val="1200"/>
              </a:spcAft>
            </a:pPr>
            <a:r>
              <a:rPr lang="en-US" altLang="zh-CN" sz="2400" dirty="0" smtClean="0"/>
              <a:t>The private </a:t>
            </a:r>
            <a:r>
              <a:rPr lang="en-US" altLang="zh-CN" sz="2400" dirty="0"/>
              <a:t>school run by Confucius was the largest and most influential. </a:t>
            </a:r>
          </a:p>
        </p:txBody>
      </p:sp>
      <p:sp>
        <p:nvSpPr>
          <p:cNvPr id="5" name="矩形 4"/>
          <p:cNvSpPr/>
          <p:nvPr/>
        </p:nvSpPr>
        <p:spPr>
          <a:xfrm>
            <a:off x="3491880" y="1340768"/>
            <a:ext cx="2130962"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Private Schools</a:t>
            </a:r>
          </a:p>
        </p:txBody>
      </p:sp>
      <p:sp>
        <p:nvSpPr>
          <p:cNvPr id="9"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Tree>
    <p:extLst>
      <p:ext uri="{BB962C8B-B14F-4D97-AF65-F5344CB8AC3E}">
        <p14:creationId xmlns="" xmlns:p14="http://schemas.microsoft.com/office/powerpoint/2010/main" val="1464064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Effect transition="in" filter="box(in)">
                                      <p:cBhvr>
                                        <p:cTn id="7" dur="1000"/>
                                        <p:tgtEl>
                                          <p:spTgt spid="274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4435">
                                            <p:txEl>
                                              <p:pRg st="1" end="1"/>
                                            </p:txEl>
                                          </p:spTgt>
                                        </p:tgtEl>
                                        <p:attrNameLst>
                                          <p:attrName>style.visibility</p:attrName>
                                        </p:attrNameLst>
                                      </p:cBhvr>
                                      <p:to>
                                        <p:strVal val="visible"/>
                                      </p:to>
                                    </p:set>
                                    <p:animEffect transition="in" filter="box(in)">
                                      <p:cBhvr>
                                        <p:cTn id="12" dur="1000"/>
                                        <p:tgtEl>
                                          <p:spTgt spid="274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4435">
                                            <p:txEl>
                                              <p:pRg st="2" end="2"/>
                                            </p:txEl>
                                          </p:spTgt>
                                        </p:tgtEl>
                                        <p:attrNameLst>
                                          <p:attrName>style.visibility</p:attrName>
                                        </p:attrNameLst>
                                      </p:cBhvr>
                                      <p:to>
                                        <p:strVal val="visible"/>
                                      </p:to>
                                    </p:set>
                                    <p:animEffect transition="in" filter="box(in)">
                                      <p:cBhvr>
                                        <p:cTn id="17" dur="1000"/>
                                        <p:tgtEl>
                                          <p:spTgt spid="274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74435">
                                            <p:txEl>
                                              <p:pRg st="3" end="3"/>
                                            </p:txEl>
                                          </p:spTgt>
                                        </p:tgtEl>
                                        <p:attrNameLst>
                                          <p:attrName>style.visibility</p:attrName>
                                        </p:attrNameLst>
                                      </p:cBhvr>
                                      <p:to>
                                        <p:strVal val="visible"/>
                                      </p:to>
                                    </p:set>
                                    <p:animEffect transition="in" filter="box(in)">
                                      <p:cBhvr>
                                        <p:cTn id="22" dur="1000"/>
                                        <p:tgtEl>
                                          <p:spTgt spid="274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4435">
                                            <p:txEl>
                                              <p:pRg st="4" end="4"/>
                                            </p:txEl>
                                          </p:spTgt>
                                        </p:tgtEl>
                                        <p:attrNameLst>
                                          <p:attrName>style.visibility</p:attrName>
                                        </p:attrNameLst>
                                      </p:cBhvr>
                                      <p:to>
                                        <p:strVal val="visible"/>
                                      </p:to>
                                    </p:set>
                                    <p:animEffect transition="in" filter="box(in)">
                                      <p:cBhvr>
                                        <p:cTn id="27" dur="1000"/>
                                        <p:tgtEl>
                                          <p:spTgt spid="274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74435">
                                            <p:txEl>
                                              <p:pRg st="5" end="5"/>
                                            </p:txEl>
                                          </p:spTgt>
                                        </p:tgtEl>
                                        <p:attrNameLst>
                                          <p:attrName>style.visibility</p:attrName>
                                        </p:attrNameLst>
                                      </p:cBhvr>
                                      <p:to>
                                        <p:strVal val="visible"/>
                                      </p:to>
                                    </p:set>
                                    <p:animEffect transition="in" filter="box(in)">
                                      <p:cBhvr>
                                        <p:cTn id="32" dur="1000"/>
                                        <p:tgtEl>
                                          <p:spTgt spid="274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idx="4294967295"/>
          </p:nvPr>
        </p:nvSpPr>
        <p:spPr>
          <a:xfrm>
            <a:off x="734888" y="1927373"/>
            <a:ext cx="8229600" cy="4525963"/>
          </a:xfrm>
          <a:prstGeom prst="rect">
            <a:avLst/>
          </a:prstGeom>
        </p:spPr>
        <p:txBody>
          <a:bodyPr/>
          <a:lstStyle/>
          <a:p>
            <a:pPr>
              <a:lnSpc>
                <a:spcPct val="120000"/>
              </a:lnSpc>
              <a:spcBef>
                <a:spcPts val="0"/>
              </a:spcBef>
              <a:spcAft>
                <a:spcPts val="1200"/>
              </a:spcAft>
            </a:pPr>
            <a:r>
              <a:rPr lang="en-US" altLang="zh-CN" sz="2400" dirty="0">
                <a:latin typeface="Calibri"/>
                <a:cs typeface="Calibri"/>
              </a:rPr>
              <a:t>B</a:t>
            </a:r>
            <a:r>
              <a:rPr lang="en-US" altLang="zh-CN" sz="2400" dirty="0" smtClean="0">
                <a:latin typeface="Calibri"/>
                <a:cs typeface="Calibri"/>
              </a:rPr>
              <a:t>egan </a:t>
            </a:r>
            <a:r>
              <a:rPr lang="en-US" altLang="zh-CN" sz="2400" dirty="0">
                <a:latin typeface="Calibri"/>
                <a:cs typeface="Calibri"/>
              </a:rPr>
              <a:t>during the Western Zhou </a:t>
            </a:r>
            <a:r>
              <a:rPr lang="en-US" altLang="zh-CN" sz="2400" dirty="0" smtClean="0">
                <a:latin typeface="Calibri"/>
                <a:cs typeface="Calibri"/>
              </a:rPr>
              <a:t>Dynasty</a:t>
            </a:r>
          </a:p>
          <a:p>
            <a:pPr>
              <a:lnSpc>
                <a:spcPct val="120000"/>
              </a:lnSpc>
              <a:spcBef>
                <a:spcPts val="0"/>
              </a:spcBef>
              <a:spcAft>
                <a:spcPts val="1200"/>
              </a:spcAft>
            </a:pPr>
            <a:r>
              <a:rPr lang="en-US" altLang="zh-CN" sz="2400" dirty="0" smtClean="0">
                <a:latin typeface="Calibri"/>
                <a:cs typeface="Calibri"/>
              </a:rPr>
              <a:t>Only </a:t>
            </a:r>
            <a:r>
              <a:rPr lang="en-US" altLang="zh-CN" sz="2400" dirty="0">
                <a:latin typeface="Calibri"/>
                <a:cs typeface="Calibri"/>
              </a:rPr>
              <a:t>children of nobles were </a:t>
            </a:r>
            <a:r>
              <a:rPr lang="en-US" altLang="zh-CN" sz="2400" dirty="0" smtClean="0">
                <a:latin typeface="Calibri"/>
                <a:cs typeface="Calibri"/>
              </a:rPr>
              <a:t>admitted. </a:t>
            </a:r>
            <a:endParaRPr lang="en-US" altLang="zh-CN" sz="2400" dirty="0">
              <a:latin typeface="Calibri"/>
              <a:cs typeface="Calibri"/>
            </a:endParaRPr>
          </a:p>
          <a:p>
            <a:pPr>
              <a:lnSpc>
                <a:spcPct val="120000"/>
              </a:lnSpc>
              <a:spcBef>
                <a:spcPts val="0"/>
              </a:spcBef>
              <a:spcAft>
                <a:spcPts val="1200"/>
              </a:spcAft>
            </a:pPr>
            <a:r>
              <a:rPr lang="en-US" altLang="zh-CN" sz="2400" dirty="0" smtClean="0">
                <a:latin typeface="Calibri"/>
                <a:cs typeface="Calibri"/>
              </a:rPr>
              <a:t>The official schooling system </a:t>
            </a:r>
            <a:r>
              <a:rPr lang="en-US" altLang="zh-CN" sz="2400" dirty="0">
                <a:latin typeface="Calibri"/>
                <a:cs typeface="Calibri"/>
              </a:rPr>
              <a:t>included a central school and local schools in different administrative regions. </a:t>
            </a:r>
          </a:p>
          <a:p>
            <a:pPr>
              <a:lnSpc>
                <a:spcPct val="120000"/>
              </a:lnSpc>
              <a:spcBef>
                <a:spcPts val="0"/>
              </a:spcBef>
              <a:spcAft>
                <a:spcPts val="1200"/>
              </a:spcAft>
            </a:pPr>
            <a:r>
              <a:rPr lang="en-US" altLang="zh-CN" sz="2400" dirty="0">
                <a:latin typeface="Calibri"/>
                <a:cs typeface="Calibri"/>
              </a:rPr>
              <a:t>T</a:t>
            </a:r>
            <a:r>
              <a:rPr lang="en-US" altLang="zh-CN" sz="2400" dirty="0" smtClean="0">
                <a:latin typeface="Calibri"/>
                <a:cs typeface="Calibri"/>
              </a:rPr>
              <a:t>eaching materials</a:t>
            </a:r>
            <a:r>
              <a:rPr lang="en-GB" altLang="zh-CN" sz="2400" dirty="0" smtClean="0">
                <a:latin typeface="Calibri"/>
                <a:cs typeface="Calibri"/>
              </a:rPr>
              <a:t>:</a:t>
            </a:r>
            <a:r>
              <a:rPr lang="en-US" altLang="zh-CN" sz="2400" dirty="0" smtClean="0">
                <a:latin typeface="Calibri"/>
                <a:cs typeface="Calibri"/>
              </a:rPr>
              <a:t> centered </a:t>
            </a:r>
            <a:r>
              <a:rPr lang="en-US" altLang="zh-CN" sz="2400" dirty="0">
                <a:latin typeface="Calibri"/>
                <a:cs typeface="Calibri"/>
              </a:rPr>
              <a:t>on</a:t>
            </a:r>
            <a:r>
              <a:rPr lang="en-US" altLang="zh-CN" sz="2400" i="1" dirty="0">
                <a:latin typeface="Calibri"/>
                <a:cs typeface="Calibri"/>
              </a:rPr>
              <a:t> </a:t>
            </a:r>
            <a:r>
              <a:rPr lang="en-US" altLang="zh-CN" sz="2400" dirty="0">
                <a:latin typeface="Calibri"/>
                <a:cs typeface="Calibri"/>
              </a:rPr>
              <a:t>the </a:t>
            </a:r>
            <a:r>
              <a:rPr lang="en-US" altLang="zh-CN" sz="2400" i="1" dirty="0">
                <a:latin typeface="Calibri"/>
                <a:cs typeface="Calibri"/>
              </a:rPr>
              <a:t>Four Books </a:t>
            </a:r>
            <a:r>
              <a:rPr lang="en-US" altLang="zh-CN" sz="2400" dirty="0">
                <a:latin typeface="Calibri"/>
                <a:cs typeface="Calibri"/>
              </a:rPr>
              <a:t>and</a:t>
            </a:r>
            <a:r>
              <a:rPr lang="en-US" altLang="zh-CN" sz="2400" i="1" dirty="0">
                <a:latin typeface="Calibri"/>
                <a:cs typeface="Calibri"/>
              </a:rPr>
              <a:t> </a:t>
            </a:r>
            <a:r>
              <a:rPr lang="en-US" altLang="zh-CN" sz="2400" dirty="0">
                <a:latin typeface="Calibri"/>
                <a:cs typeface="Calibri"/>
              </a:rPr>
              <a:t>the </a:t>
            </a:r>
            <a:r>
              <a:rPr lang="en-US" altLang="zh-CN" sz="2400" i="1" dirty="0">
                <a:latin typeface="Calibri"/>
                <a:cs typeface="Calibri"/>
              </a:rPr>
              <a:t>Five Classics </a:t>
            </a:r>
            <a:r>
              <a:rPr lang="en-US" altLang="zh-CN" sz="2400" dirty="0">
                <a:latin typeface="Calibri"/>
                <a:ea typeface="+mj-ea"/>
                <a:cs typeface="Calibri"/>
              </a:rPr>
              <a:t>(</a:t>
            </a:r>
            <a:r>
              <a:rPr lang="zh-CN" altLang="en-US" sz="2400" dirty="0">
                <a:latin typeface="Calibri"/>
                <a:ea typeface="+mj-ea"/>
                <a:cs typeface="Calibri"/>
              </a:rPr>
              <a:t>四书五经</a:t>
            </a:r>
            <a:r>
              <a:rPr lang="en-US" altLang="zh-CN" sz="2400" dirty="0" smtClean="0">
                <a:latin typeface="Calibri"/>
                <a:ea typeface="+mj-ea"/>
                <a:cs typeface="Calibri"/>
              </a:rPr>
              <a:t>)</a:t>
            </a:r>
            <a:endParaRPr lang="en-US" altLang="zh-CN" sz="2400" dirty="0" smtClean="0">
              <a:latin typeface="Calibri"/>
              <a:cs typeface="Calibri"/>
            </a:endParaRPr>
          </a:p>
          <a:p>
            <a:pPr>
              <a:lnSpc>
                <a:spcPct val="120000"/>
              </a:lnSpc>
              <a:spcBef>
                <a:spcPts val="0"/>
              </a:spcBef>
              <a:spcAft>
                <a:spcPts val="1200"/>
              </a:spcAft>
            </a:pPr>
            <a:r>
              <a:rPr lang="en-US" altLang="zh-CN" sz="2400" dirty="0"/>
              <a:t>G</a:t>
            </a:r>
            <a:r>
              <a:rPr lang="en-US" altLang="zh-CN" sz="2400" dirty="0" smtClean="0"/>
              <a:t>radually </a:t>
            </a:r>
            <a:r>
              <a:rPr lang="en-US" altLang="zh-CN" sz="2400" dirty="0"/>
              <a:t>deteriorated </a:t>
            </a:r>
            <a:r>
              <a:rPr lang="en-US" altLang="zh-CN" sz="2400" dirty="0" smtClean="0"/>
              <a:t>after </a:t>
            </a:r>
            <a:r>
              <a:rPr lang="en-US" altLang="zh-CN" sz="2400" dirty="0"/>
              <a:t>the Sui dynasty </a:t>
            </a:r>
            <a:endParaRPr lang="en-US" altLang="zh-CN" sz="2400" dirty="0" smtClean="0">
              <a:latin typeface="Calibri"/>
              <a:cs typeface="Calibri"/>
            </a:endParaRPr>
          </a:p>
          <a:p>
            <a:pPr>
              <a:lnSpc>
                <a:spcPct val="120000"/>
              </a:lnSpc>
              <a:spcBef>
                <a:spcPts val="0"/>
              </a:spcBef>
              <a:spcAft>
                <a:spcPts val="1200"/>
              </a:spcAft>
            </a:pPr>
            <a:endParaRPr lang="en-US" altLang="zh-CN" sz="2400" dirty="0">
              <a:latin typeface="Calibri"/>
              <a:cs typeface="Calibri"/>
            </a:endParaRPr>
          </a:p>
        </p:txBody>
      </p:sp>
      <p:sp>
        <p:nvSpPr>
          <p:cNvPr id="4" name="TextBox 8"/>
          <p:cNvSpPr txBox="1">
            <a:spLocks noChangeArrowheads="1"/>
          </p:cNvSpPr>
          <p:nvPr/>
        </p:nvSpPr>
        <p:spPr bwMode="auto">
          <a:xfrm>
            <a:off x="-396552" y="61754"/>
            <a:ext cx="8136904" cy="630942"/>
          </a:xfrm>
          <a:prstGeom prst="rect">
            <a:avLst/>
          </a:prstGeom>
          <a:noFill/>
          <a:ln w="9525">
            <a:noFill/>
            <a:miter lim="800000"/>
            <a:headEnd/>
            <a:tailEnd/>
          </a:ln>
        </p:spPr>
        <p:txBody>
          <a:bodyPr wrap="square">
            <a:spAutoFit/>
          </a:bodyPr>
          <a:lstStyle/>
          <a:p>
            <a:pPr algn="ctr" defTabSz="877888">
              <a:lnSpc>
                <a:spcPct val="120000"/>
              </a:lnSpc>
            </a:pPr>
            <a:r>
              <a:rPr lang="en-US" altLang="zh-CN" sz="3000" dirty="0" smtClean="0">
                <a:solidFill>
                  <a:srgbClr val="772C03"/>
                </a:solidFill>
                <a:latin typeface="Aharoni" pitchFamily="2" charset="-79"/>
                <a:ea typeface="经典繁毛楷" pitchFamily="49" charset="-122"/>
                <a:cs typeface="Aharoni" pitchFamily="2" charset="-79"/>
              </a:rPr>
              <a:t>The </a:t>
            </a:r>
            <a:r>
              <a:rPr lang="en-US" altLang="zh-CN" sz="3000" dirty="0">
                <a:solidFill>
                  <a:srgbClr val="772C03"/>
                </a:solidFill>
                <a:latin typeface="Aharoni" pitchFamily="2" charset="-79"/>
                <a:ea typeface="经典繁毛楷" pitchFamily="49" charset="-122"/>
                <a:cs typeface="Aharoni" pitchFamily="2" charset="-79"/>
              </a:rPr>
              <a:t>Development of Traditional Education</a:t>
            </a:r>
            <a:endParaRPr lang="en-US" altLang="zh-CN" sz="3000" dirty="0" smtClean="0">
              <a:solidFill>
                <a:srgbClr val="772C03"/>
              </a:solidFill>
              <a:latin typeface="Aharoni" pitchFamily="2" charset="-79"/>
              <a:ea typeface="经典繁毛楷" pitchFamily="49" charset="-122"/>
              <a:cs typeface="Aharoni" pitchFamily="2" charset="-79"/>
            </a:endParaRPr>
          </a:p>
        </p:txBody>
      </p:sp>
      <p:sp>
        <p:nvSpPr>
          <p:cNvPr id="5" name="矩形 4"/>
          <p:cNvSpPr/>
          <p:nvPr/>
        </p:nvSpPr>
        <p:spPr>
          <a:xfrm>
            <a:off x="3491880" y="1268760"/>
            <a:ext cx="2190774" cy="461665"/>
          </a:xfrm>
          <a:prstGeom prst="rect">
            <a:avLst/>
          </a:prstGeom>
        </p:spPr>
        <p:txBody>
          <a:bodyPr wrap="none">
            <a:spAutoFit/>
          </a:bodyPr>
          <a:lstStyle/>
          <a:p>
            <a:pPr lvl="0" eaLnBrk="0" fontAlgn="base" hangingPunct="0">
              <a:spcBef>
                <a:spcPct val="0"/>
              </a:spcBef>
              <a:spcAft>
                <a:spcPct val="0"/>
              </a:spcAft>
            </a:pPr>
            <a:r>
              <a:rPr lang="en-US" altLang="zh-CN" sz="2400" b="1" dirty="0">
                <a:solidFill>
                  <a:srgbClr val="F79646">
                    <a:lumMod val="50000"/>
                  </a:srgbClr>
                </a:solidFill>
                <a:latin typeface="Calibri" pitchFamily="34" charset="0"/>
                <a:ea typeface="宋体" pitchFamily="2" charset="-122"/>
              </a:rPr>
              <a:t>Official  Schools</a:t>
            </a:r>
          </a:p>
        </p:txBody>
      </p:sp>
    </p:spTree>
    <p:extLst>
      <p:ext uri="{BB962C8B-B14F-4D97-AF65-F5344CB8AC3E}">
        <p14:creationId xmlns="" xmlns:p14="http://schemas.microsoft.com/office/powerpoint/2010/main" val="12474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animEffect transition="in" filter="slide(fromBottom)">
                                      <p:cBhvr>
                                        <p:cTn id="7" dur="500"/>
                                        <p:tgtEl>
                                          <p:spTgt spid="278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8531">
                                            <p:txEl>
                                              <p:pRg st="1" end="1"/>
                                            </p:txEl>
                                          </p:spTgt>
                                        </p:tgtEl>
                                        <p:attrNameLst>
                                          <p:attrName>style.visibility</p:attrName>
                                        </p:attrNameLst>
                                      </p:cBhvr>
                                      <p:to>
                                        <p:strVal val="visible"/>
                                      </p:to>
                                    </p:set>
                                    <p:animEffect transition="in" filter="slide(fromBottom)">
                                      <p:cBhvr>
                                        <p:cTn id="12" dur="500"/>
                                        <p:tgtEl>
                                          <p:spTgt spid="278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78531">
                                            <p:txEl>
                                              <p:pRg st="2" end="2"/>
                                            </p:txEl>
                                          </p:spTgt>
                                        </p:tgtEl>
                                        <p:attrNameLst>
                                          <p:attrName>style.visibility</p:attrName>
                                        </p:attrNameLst>
                                      </p:cBhvr>
                                      <p:to>
                                        <p:strVal val="visible"/>
                                      </p:to>
                                    </p:set>
                                    <p:animEffect transition="in" filter="slide(fromBottom)">
                                      <p:cBhvr>
                                        <p:cTn id="17" dur="500"/>
                                        <p:tgtEl>
                                          <p:spTgt spid="278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8531">
                                            <p:txEl>
                                              <p:pRg st="3" end="3"/>
                                            </p:txEl>
                                          </p:spTgt>
                                        </p:tgtEl>
                                        <p:attrNameLst>
                                          <p:attrName>style.visibility</p:attrName>
                                        </p:attrNameLst>
                                      </p:cBhvr>
                                      <p:to>
                                        <p:strVal val="visible"/>
                                      </p:to>
                                    </p:set>
                                    <p:animEffect transition="in" filter="slide(fromBottom)">
                                      <p:cBhvr>
                                        <p:cTn id="22" dur="500"/>
                                        <p:tgtEl>
                                          <p:spTgt spid="2785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78531">
                                            <p:txEl>
                                              <p:pRg st="4" end="4"/>
                                            </p:txEl>
                                          </p:spTgt>
                                        </p:tgtEl>
                                        <p:attrNameLst>
                                          <p:attrName>style.visibility</p:attrName>
                                        </p:attrNameLst>
                                      </p:cBhvr>
                                      <p:to>
                                        <p:strVal val="visible"/>
                                      </p:to>
                                    </p:set>
                                    <p:animEffect transition="in" filter="slide(fromBottom)">
                                      <p:cBhvr>
                                        <p:cTn id="27" dur="500"/>
                                        <p:tgtEl>
                                          <p:spTgt spid="278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p:bldLst>
  </p:timing>
</p:sld>
</file>

<file path=ppt/theme/theme1.xml><?xml version="1.0" encoding="utf-8"?>
<a:theme xmlns:a="http://schemas.openxmlformats.org/drawingml/2006/main" name="Chapter 最新">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a:spAutoFit/>
      </a:bodyPr>
      <a:lstStyle>
        <a:defPPr defTabSz="877888">
          <a:lnSpc>
            <a:spcPct val="120000"/>
          </a:lnSpc>
          <a:defRPr sz="1600" dirty="0">
            <a:solidFill>
              <a:srgbClr val="772C03"/>
            </a:solidFill>
            <a:latin typeface="Arial" pitchFamily="34" charset="0"/>
            <a:ea typeface="微软雅黑" pitchFamily="34" charset="-122"/>
            <a:cs typeface="Arial" pitchFamily="34" charset="0"/>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2336</TotalTime>
  <Words>2013</Words>
  <Application>Microsoft Macintosh PowerPoint</Application>
  <PresentationFormat>全屏显示(4:3)</PresentationFormat>
  <Paragraphs>293</Paragraphs>
  <Slides>35</Slides>
  <Notes>1</Notes>
  <HiddenSlides>0</HiddenSlides>
  <MMClips>0</MMClips>
  <ScaleCrop>false</ScaleCrop>
  <HeadingPairs>
    <vt:vector size="4" baseType="variant">
      <vt:variant>
        <vt:lpstr>主题</vt:lpstr>
      </vt:variant>
      <vt:variant>
        <vt:i4>1</vt:i4>
      </vt:variant>
      <vt:variant>
        <vt:lpstr>幻灯片标题</vt:lpstr>
      </vt:variant>
      <vt:variant>
        <vt:i4>35</vt:i4>
      </vt:variant>
    </vt:vector>
  </HeadingPairs>
  <TitlesOfParts>
    <vt:vector size="36" baseType="lpstr">
      <vt:lpstr>Chapter 最新</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four famous academies of ancient China</vt:lpstr>
      <vt:lpstr>幻灯片 13</vt:lpstr>
      <vt:lpstr>幻灯片 14</vt:lpstr>
      <vt:lpstr>New Learning </vt:lpstr>
      <vt:lpstr>幻灯片 16</vt:lpstr>
      <vt:lpstr>幻灯片 17</vt:lpstr>
      <vt:lpstr>幻灯片 18</vt:lpstr>
      <vt:lpstr>幻灯片 19</vt:lpstr>
      <vt:lpstr>Nine-year Compulsory Education</vt:lpstr>
      <vt:lpstr> Senior Middle School and Secondary Vocational School</vt:lpstr>
      <vt:lpstr> Senior Middle School and Secondary Vocational School</vt:lpstr>
      <vt:lpstr> Senior Middle School and Secondary Vocational School</vt:lpstr>
      <vt:lpstr>Higher Education</vt:lpstr>
      <vt:lpstr>Higher Education</vt:lpstr>
      <vt:lpstr>Adult Education</vt:lpstr>
      <vt:lpstr>Special Education </vt:lpstr>
      <vt:lpstr>Vocational Education</vt:lpstr>
      <vt:lpstr>幻灯片 29</vt:lpstr>
      <vt:lpstr>幻灯片 30</vt:lpstr>
      <vt:lpstr>幻灯片 31</vt:lpstr>
      <vt:lpstr>幻灯片 32</vt:lpstr>
      <vt:lpstr>幻灯片 33</vt:lpstr>
      <vt:lpstr>幻灯片 34</vt:lpstr>
      <vt:lpstr>幻灯片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michelle</cp:lastModifiedBy>
  <cp:revision>275</cp:revision>
  <dcterms:created xsi:type="dcterms:W3CDTF">2015-04-22T07:50:22Z</dcterms:created>
  <dcterms:modified xsi:type="dcterms:W3CDTF">2015-11-10T10:03:34Z</dcterms:modified>
</cp:coreProperties>
</file>